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8"/>
  </p:notesMasterIdLst>
  <p:handoutMasterIdLst>
    <p:handoutMasterId r:id="rId49"/>
  </p:handoutMasterIdLst>
  <p:sldIdLst>
    <p:sldId id="1779" r:id="rId7"/>
    <p:sldId id="1933" r:id="rId8"/>
    <p:sldId id="2135" r:id="rId9"/>
    <p:sldId id="1836" r:id="rId10"/>
    <p:sldId id="1800" r:id="rId11"/>
    <p:sldId id="1912" r:id="rId12"/>
    <p:sldId id="1913" r:id="rId13"/>
    <p:sldId id="1927" r:id="rId14"/>
    <p:sldId id="1841" r:id="rId15"/>
    <p:sldId id="1840" r:id="rId16"/>
    <p:sldId id="1831" r:id="rId17"/>
    <p:sldId id="1832" r:id="rId18"/>
    <p:sldId id="1842" r:id="rId19"/>
    <p:sldId id="1844" r:id="rId20"/>
    <p:sldId id="1928" r:id="rId21"/>
    <p:sldId id="1899" r:id="rId22"/>
    <p:sldId id="1932" r:id="rId23"/>
    <p:sldId id="1903" r:id="rId24"/>
    <p:sldId id="1904" r:id="rId25"/>
    <p:sldId id="1929" r:id="rId26"/>
    <p:sldId id="1905" r:id="rId27"/>
    <p:sldId id="1906" r:id="rId28"/>
    <p:sldId id="1907" r:id="rId29"/>
    <p:sldId id="1930" r:id="rId30"/>
    <p:sldId id="1908" r:id="rId31"/>
    <p:sldId id="1909" r:id="rId32"/>
    <p:sldId id="1910" r:id="rId33"/>
    <p:sldId id="1911" r:id="rId34"/>
    <p:sldId id="2140" r:id="rId35"/>
    <p:sldId id="2127" r:id="rId36"/>
    <p:sldId id="2037" r:id="rId37"/>
    <p:sldId id="1878" r:id="rId38"/>
    <p:sldId id="2126" r:id="rId39"/>
    <p:sldId id="2137" r:id="rId40"/>
    <p:sldId id="2138" r:id="rId41"/>
    <p:sldId id="2139" r:id="rId42"/>
    <p:sldId id="2142" r:id="rId43"/>
    <p:sldId id="2141" r:id="rId44"/>
    <p:sldId id="2143" r:id="rId45"/>
    <p:sldId id="1914" r:id="rId46"/>
    <p:sldId id="680" r:id="rId47"/>
  </p:sldIdLst>
  <p:sldSz cx="12196763" cy="6858000"/>
  <p:notesSz cx="6805613" cy="9939338"/>
  <p:custDataLst>
    <p:tags r:id="rId5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374154"/>
    <a:srgbClr val="00FA0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24" autoAdjust="0"/>
    <p:restoredTop sz="96291" autoAdjust="0"/>
  </p:normalViewPr>
  <p:slideViewPr>
    <p:cSldViewPr showGuides="1">
      <p:cViewPr varScale="1">
        <p:scale>
          <a:sx n="122" d="100"/>
          <a:sy n="122" d="100"/>
        </p:scale>
        <p:origin x="224" y="20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tags" Target="tags/tag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41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41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22942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hyperlink" Target="http://www.mindspore.cn/" TargetMode="Externa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3.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20"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openmlsys.github.io/_images/img2col_input.png"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9.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png"/><Relationship Id="rId3" Type="http://schemas.openxmlformats.org/officeDocument/2006/relationships/image" Target="../media/image32.png"/><Relationship Id="rId7" Type="http://schemas.openxmlformats.org/officeDocument/2006/relationships/image" Target="../media/image321.png"/><Relationship Id="rId12"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310.png"/><Relationship Id="rId11" Type="http://schemas.openxmlformats.org/officeDocument/2006/relationships/image" Target="../media/image36.png"/><Relationship Id="rId5" Type="http://schemas.openxmlformats.org/officeDocument/2006/relationships/image" Target="../media/image300.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NUL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png"/><Relationship Id="rId3" Type="http://schemas.openxmlformats.org/officeDocument/2006/relationships/image" Target="../media/image32.png"/><Relationship Id="rId7" Type="http://schemas.openxmlformats.org/officeDocument/2006/relationships/image" Target="../media/image321.png"/><Relationship Id="rId12"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310.png"/><Relationship Id="rId11" Type="http://schemas.openxmlformats.org/officeDocument/2006/relationships/image" Target="../media/image36.png"/><Relationship Id="rId5" Type="http://schemas.openxmlformats.org/officeDocument/2006/relationships/image" Target="../media/image300.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hyperlink" Target="https://www.youtube.com/watch?v=0_TN845dxUU" TargetMode="External"/><Relationship Id="rId3" Type="http://schemas.openxmlformats.org/officeDocument/2006/relationships/hyperlink" Target="https://www.techtarget.com/searchvirtualdesktop/definition/GPU-graphics-processing-unit#:~:text=GPUs%20work%20by%20using%20a,%2C%20high%2Dquality%20graphics%20rendering" TargetMode="External"/><Relationship Id="rId7" Type="http://schemas.openxmlformats.org/officeDocument/2006/relationships/hyperlink" Target="https://www.investopedia.com/terms/g/graphics-processing-unit-gpu.asp" TargetMode="External"/><Relationship Id="rId12" Type="http://schemas.openxmlformats.org/officeDocument/2006/relationships/hyperlink" Target="https://www.youtube.com/watch?v=bZdxcHEM-uc" TargetMode="External"/><Relationship Id="rId2" Type="http://schemas.openxmlformats.org/officeDocument/2006/relationships/hyperlink" Target="https://www.techtarget.com/searchvirtualdesktop/definition/GPU-graphics-processing-unit" TargetMode="External"/><Relationship Id="rId1" Type="http://schemas.openxmlformats.org/officeDocument/2006/relationships/slideLayout" Target="../slideLayouts/slideLayout4.xml"/><Relationship Id="rId6" Type="http://schemas.openxmlformats.org/officeDocument/2006/relationships/hyperlink" Target="https://www.intel.com/content/www/us/en/products/docs/processors/what-is-a-gpu.html" TargetMode="External"/><Relationship Id="rId11" Type="http://schemas.openxmlformats.org/officeDocument/2006/relationships/hyperlink" Target="https://www.youtube.com/watch?v=5BiAlaFGCoE" TargetMode="External"/><Relationship Id="rId5" Type="http://schemas.openxmlformats.org/officeDocument/2006/relationships/hyperlink" Target="https://www.cs.cmu.edu/afs/cs/academic/class/15462-f11/www/lec_slides/lec19.pdf" TargetMode="External"/><Relationship Id="rId10" Type="http://schemas.openxmlformats.org/officeDocument/2006/relationships/hyperlink" Target="https://www.heavy.ai/technical-glossary/cpu-vs-gpu" TargetMode="External"/><Relationship Id="rId4" Type="http://schemas.openxmlformats.org/officeDocument/2006/relationships/hyperlink" Target="https://computer.howstuffworks.com/graphics-card.htm" TargetMode="External"/><Relationship Id="rId9" Type="http://schemas.openxmlformats.org/officeDocument/2006/relationships/hyperlink" Target="https://www.youtube.com/watch?v=nEMzIwzmJT8"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009112"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编程本质</a:t>
            </a:r>
            <a:endPar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9" name="标题 1">
            <a:extLst>
              <a:ext uri="{FF2B5EF4-FFF2-40B4-BE49-F238E27FC236}">
                <a16:creationId xmlns:a16="http://schemas.microsoft.com/office/drawing/2014/main" id="{5C4C7211-380E-244A-8F45-44EDFD224C80}"/>
              </a:ext>
            </a:extLst>
          </p:cNvPr>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9009D0DA-67CD-554B-AD33-3F3090443E5B}"/>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CF8D997D-6BB9-D84B-8909-F2E3C727611B}"/>
              </a:ext>
            </a:extLst>
          </p:cNvPr>
          <p:cNvSpPr>
            <a:spLocks noGrp="1"/>
          </p:cNvSpPr>
          <p:nvPr>
            <p:ph type="title"/>
          </p:nvPr>
        </p:nvSpPr>
        <p:spPr/>
        <p:txBody>
          <a:bodyPr/>
          <a:lstStyle/>
          <a:p>
            <a:r>
              <a:rPr lang="zh-CN" altLang="en-US" dirty="0"/>
              <a:t>卷积通用过程</a:t>
            </a:r>
          </a:p>
        </p:txBody>
      </p:sp>
      <p:sp>
        <p:nvSpPr>
          <p:cNvPr id="12" name="内容占位符 11">
            <a:extLst>
              <a:ext uri="{FF2B5EF4-FFF2-40B4-BE49-F238E27FC236}">
                <a16:creationId xmlns:a16="http://schemas.microsoft.com/office/drawing/2014/main" id="{AB293DBF-7EC6-C846-AE1C-4547DD1C4774}"/>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卷积默认采用数据排布方式为</a:t>
            </a:r>
            <a:r>
              <a:rPr lang="en-US" altLang="zh-CN" dirty="0">
                <a:latin typeface="Gill Sans MT" panose="020B0502020104020203" pitchFamily="34" charset="0"/>
              </a:rPr>
              <a:t>NHWC</a:t>
            </a:r>
            <a:r>
              <a:rPr lang="zh-CN" altLang="en-US" dirty="0">
                <a:latin typeface="Gill Sans MT" panose="020B0502020104020203" pitchFamily="34" charset="0"/>
              </a:rPr>
              <a:t>，输入维度为</a:t>
            </a:r>
            <a:r>
              <a:rPr lang="en-US" altLang="zh-CN" dirty="0">
                <a:latin typeface="Gill Sans MT" panose="020B0502020104020203" pitchFamily="34" charset="0"/>
              </a:rPr>
              <a:t>4</a:t>
            </a:r>
            <a:r>
              <a:rPr lang="zh-CN" altLang="en-US" dirty="0">
                <a:latin typeface="Gill Sans MT" panose="020B0502020104020203" pitchFamily="34" charset="0"/>
              </a:rPr>
              <a:t>维（</a:t>
            </a:r>
            <a:r>
              <a:rPr lang="en-US" altLang="zh-CN" dirty="0">
                <a:latin typeface="Gill Sans MT" panose="020B0502020104020203" pitchFamily="34" charset="0"/>
              </a:rPr>
              <a:t>N,IH,IW,IC</a:t>
            </a:r>
            <a:r>
              <a:rPr lang="zh-CN" altLang="en-US" dirty="0">
                <a:latin typeface="Gill Sans MT" panose="020B0502020104020203" pitchFamily="34" charset="0"/>
              </a:rPr>
              <a:t>），卷积核维度为（</a:t>
            </a:r>
            <a:r>
              <a:rPr lang="en-US" altLang="zh-CN" dirty="0">
                <a:latin typeface="Gill Sans MT" panose="020B0502020104020203" pitchFamily="34" charset="0"/>
              </a:rPr>
              <a:t>OC,KH,KW,IC</a:t>
            </a:r>
            <a:r>
              <a:rPr lang="zh-CN" altLang="en-US" dirty="0">
                <a:latin typeface="Gill Sans MT" panose="020B0502020104020203" pitchFamily="34" charset="0"/>
              </a:rPr>
              <a:t>），输出维度为（</a:t>
            </a:r>
            <a:r>
              <a:rPr lang="en-US" altLang="zh-CN" dirty="0">
                <a:latin typeface="Gill Sans MT" panose="020B0502020104020203" pitchFamily="34" charset="0"/>
              </a:rPr>
              <a:t>N,OH,OW,OC</a:t>
            </a:r>
            <a:r>
              <a:rPr lang="zh-CN" altLang="en-US" dirty="0">
                <a:latin typeface="Gill Sans MT" panose="020B0502020104020203" pitchFamily="34" charset="0"/>
              </a:rPr>
              <a:t>）。卷积的一般计算方式为：</a:t>
            </a:r>
          </a:p>
        </p:txBody>
      </p:sp>
      <p:pic>
        <p:nvPicPr>
          <p:cNvPr id="3" name="图片 2">
            <a:extLst>
              <a:ext uri="{FF2B5EF4-FFF2-40B4-BE49-F238E27FC236}">
                <a16:creationId xmlns:a16="http://schemas.microsoft.com/office/drawing/2014/main" id="{BE80B3EF-658E-9340-A45B-4FDFDA5FA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5191" y="2869740"/>
            <a:ext cx="10746379" cy="2608762"/>
          </a:xfrm>
          <a:prstGeom prst="rect">
            <a:avLst/>
          </a:prstGeom>
        </p:spPr>
      </p:pic>
    </p:spTree>
    <p:extLst>
      <p:ext uri="{BB962C8B-B14F-4D97-AF65-F5344CB8AC3E}">
        <p14:creationId xmlns:p14="http://schemas.microsoft.com/office/powerpoint/2010/main" val="402305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B9DC85B-A68D-074A-BEBB-719406FD4254}"/>
              </a:ext>
            </a:extLst>
          </p:cNvPr>
          <p:cNvSpPr>
            <a:spLocks noGrp="1"/>
          </p:cNvSpPr>
          <p:nvPr>
            <p:ph type="title"/>
          </p:nvPr>
        </p:nvSpPr>
        <p:spPr/>
        <p:txBody>
          <a:bodyPr/>
          <a:lstStyle/>
          <a:p>
            <a:r>
              <a:rPr lang="en-US" altLang="zh-CN" dirty="0"/>
              <a:t>Img2col</a:t>
            </a:r>
            <a:r>
              <a:rPr lang="zh-CN" altLang="en-US" dirty="0"/>
              <a:t> 算法过程</a:t>
            </a:r>
          </a:p>
        </p:txBody>
      </p:sp>
      <p:sp>
        <p:nvSpPr>
          <p:cNvPr id="6" name="内容占位符 5">
            <a:extLst>
              <a:ext uri="{FF2B5EF4-FFF2-40B4-BE49-F238E27FC236}">
                <a16:creationId xmlns:a16="http://schemas.microsoft.com/office/drawing/2014/main" id="{F570DE53-DD2F-8643-875F-A117845CC983}"/>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对 </a:t>
            </a:r>
            <a:r>
              <a:rPr lang="en-US" altLang="zh-CN" dirty="0">
                <a:latin typeface="Gill Sans MT" panose="020B0502020104020203" pitchFamily="34" charset="0"/>
              </a:rPr>
              <a:t>Input</a:t>
            </a:r>
            <a:r>
              <a:rPr lang="zh-CN" altLang="en-US" dirty="0">
                <a:latin typeface="Gill Sans MT" panose="020B0502020104020203" pitchFamily="34" charset="0"/>
              </a:rPr>
              <a:t> 进行重排，得到的矩阵见右侧，行数对应输出 </a:t>
            </a:r>
            <a:r>
              <a:rPr lang="en-US" altLang="zh-CN" dirty="0">
                <a:latin typeface="Gill Sans MT" panose="020B0502020104020203" pitchFamily="34" charset="0"/>
              </a:rPr>
              <a:t>OH*OW</a:t>
            </a:r>
            <a:r>
              <a:rPr lang="zh-CN" altLang="en-US" dirty="0">
                <a:latin typeface="Gill Sans MT" panose="020B0502020104020203" pitchFamily="34" charset="0"/>
              </a:rPr>
              <a:t> 个数；每个行向量里，先排列计算一个输出点所需要输入上第一个通道的 </a:t>
            </a:r>
            <a:r>
              <a:rPr lang="en-US" altLang="zh-CN" dirty="0">
                <a:latin typeface="Gill Sans MT" panose="020B0502020104020203" pitchFamily="34" charset="0"/>
              </a:rPr>
              <a:t>KH*KW</a:t>
            </a:r>
            <a:r>
              <a:rPr lang="zh-CN" altLang="en-US" dirty="0">
                <a:latin typeface="Gill Sans MT" panose="020B0502020104020203" pitchFamily="34" charset="0"/>
              </a:rPr>
              <a:t> 个数据，再按次序排列之后通道，直到通道 </a:t>
            </a:r>
            <a:r>
              <a:rPr lang="en-US" altLang="zh-CN" dirty="0">
                <a:latin typeface="Gill Sans MT" panose="020B0502020104020203" pitchFamily="34" charset="0"/>
              </a:rPr>
              <a:t>IC</a:t>
            </a:r>
            <a:r>
              <a:rPr lang="zh-CN" altLang="en-US" dirty="0">
                <a:latin typeface="Gill Sans MT" panose="020B0502020104020203" pitchFamily="34" charset="0"/>
              </a:rPr>
              <a:t>。</a:t>
            </a:r>
            <a:br>
              <a:rPr lang="en-US" altLang="zh-CN" dirty="0">
                <a:latin typeface="Gill Sans MT" panose="020B0502020104020203" pitchFamily="34" charset="0"/>
                <a:hlinkClick r:id="rId2"/>
              </a:rPr>
            </a:br>
            <a:endParaRPr lang="en-US" altLang="zh-CN" dirty="0">
              <a:latin typeface="Gill Sans MT" panose="020B0502020104020203" pitchFamily="34" charset="0"/>
            </a:endParaRPr>
          </a:p>
          <a:p>
            <a:pPr>
              <a:lnSpc>
                <a:spcPct val="150000"/>
              </a:lnSpc>
            </a:pPr>
            <a:endParaRPr lang="zh-CN" altLang="en-US" dirty="0">
              <a:latin typeface="Gill Sans MT" panose="020B0502020104020203" pitchFamily="34" charset="0"/>
            </a:endParaRPr>
          </a:p>
        </p:txBody>
      </p:sp>
      <p:pic>
        <p:nvPicPr>
          <p:cNvPr id="3" name="图片 2">
            <a:extLst>
              <a:ext uri="{FF2B5EF4-FFF2-40B4-BE49-F238E27FC236}">
                <a16:creationId xmlns:a16="http://schemas.microsoft.com/office/drawing/2014/main" id="{9FA3EB25-7F18-0F46-A262-600C38721A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2071" y="3073569"/>
            <a:ext cx="9626600" cy="3086100"/>
          </a:xfrm>
          <a:prstGeom prst="rect">
            <a:avLst/>
          </a:prstGeom>
        </p:spPr>
      </p:pic>
    </p:spTree>
    <p:extLst>
      <p:ext uri="{BB962C8B-B14F-4D97-AF65-F5344CB8AC3E}">
        <p14:creationId xmlns:p14="http://schemas.microsoft.com/office/powerpoint/2010/main" val="2469386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9B62359-2FEF-914A-AD7C-351402D62F65}"/>
              </a:ext>
            </a:extLst>
          </p:cNvPr>
          <p:cNvSpPr>
            <a:spLocks noGrp="1"/>
          </p:cNvSpPr>
          <p:nvPr>
            <p:ph type="title"/>
          </p:nvPr>
        </p:nvSpPr>
        <p:spPr/>
        <p:txBody>
          <a:bodyPr/>
          <a:lstStyle/>
          <a:p>
            <a:r>
              <a:rPr lang="en-US" altLang="zh-CN" dirty="0"/>
              <a:t>Img2col</a:t>
            </a:r>
            <a:r>
              <a:rPr lang="zh-CN" altLang="en-US" dirty="0"/>
              <a:t> 算法过程</a:t>
            </a:r>
          </a:p>
        </p:txBody>
      </p:sp>
      <p:sp>
        <p:nvSpPr>
          <p:cNvPr id="6" name="内容占位符 5">
            <a:extLst>
              <a:ext uri="{FF2B5EF4-FFF2-40B4-BE49-F238E27FC236}">
                <a16:creationId xmlns:a16="http://schemas.microsoft.com/office/drawing/2014/main" id="{E2FB9F38-CC45-3540-8914-4D6EEAE764EA}"/>
              </a:ext>
            </a:extLst>
          </p:cNvPr>
          <p:cNvSpPr>
            <a:spLocks noGrp="1"/>
          </p:cNvSpPr>
          <p:nvPr>
            <p:ph sz="half" idx="1"/>
          </p:nvPr>
        </p:nvSpPr>
        <p:spPr>
          <a:xfrm>
            <a:off x="623635" y="1268760"/>
            <a:ext cx="10875345" cy="4608512"/>
          </a:xfrm>
        </p:spPr>
        <p:txBody>
          <a:bodyPr/>
          <a:lstStyle/>
          <a:p>
            <a:pPr>
              <a:lnSpc>
                <a:spcPct val="150000"/>
              </a:lnSpc>
            </a:pPr>
            <a:r>
              <a:rPr lang="zh-CN" altLang="en-US" dirty="0">
                <a:latin typeface="Gill Sans MT" panose="020B0502020104020203" pitchFamily="34" charset="0"/>
              </a:rPr>
              <a:t>对权重数据进行重排，即</a:t>
            </a:r>
            <a:r>
              <a:rPr lang="zh-CN" altLang="en-US" dirty="0"/>
              <a:t>以卷积的 </a:t>
            </a:r>
            <a:r>
              <a:rPr lang="en-US" altLang="zh-CN" dirty="0"/>
              <a:t>stride </a:t>
            </a:r>
            <a:r>
              <a:rPr lang="zh-CN" altLang="en-US" dirty="0"/>
              <a:t>为步长展开后续卷积窗并存在 </a:t>
            </a:r>
            <a:r>
              <a:rPr lang="en-US" altLang="zh-CN" dirty="0"/>
              <a:t>Matrix </a:t>
            </a:r>
            <a:r>
              <a:rPr lang="zh-CN" altLang="en-US" dirty="0"/>
              <a:t>下一列</a:t>
            </a:r>
            <a:r>
              <a:rPr lang="zh-CN" altLang="en-US" dirty="0">
                <a:latin typeface="Gill Sans MT" panose="020B0502020104020203" pitchFamily="34" charset="0"/>
              </a:rPr>
              <a:t>。将 </a:t>
            </a:r>
            <a:r>
              <a:rPr lang="en-US" altLang="zh-CN" dirty="0">
                <a:latin typeface="Gill Sans MT" panose="020B0502020104020203" pitchFamily="34" charset="0"/>
              </a:rPr>
              <a:t>N</a:t>
            </a:r>
            <a:r>
              <a:rPr lang="zh-CN" altLang="en-US" dirty="0">
                <a:latin typeface="Gill Sans MT" panose="020B0502020104020203" pitchFamily="34" charset="0"/>
              </a:rPr>
              <a:t> 个卷积核展开为权重矩阵的一行，因此共有 </a:t>
            </a:r>
            <a:r>
              <a:rPr lang="en-US" altLang="zh-CN" dirty="0">
                <a:latin typeface="Gill Sans MT" panose="020B0502020104020203" pitchFamily="34" charset="0"/>
              </a:rPr>
              <a:t>N</a:t>
            </a:r>
            <a:r>
              <a:rPr lang="zh-CN" altLang="en-US" dirty="0">
                <a:latin typeface="Gill Sans MT" panose="020B0502020104020203" pitchFamily="34" charset="0"/>
              </a:rPr>
              <a:t> 行，每个行向量上先排列第一个输入通道上</a:t>
            </a:r>
            <a:r>
              <a:rPr lang="en-US" altLang="zh-CN" dirty="0">
                <a:latin typeface="Gill Sans MT" panose="020B0502020104020203" pitchFamily="34" charset="0"/>
              </a:rPr>
              <a:t>KH*KW</a:t>
            </a:r>
            <a:r>
              <a:rPr lang="zh-CN" altLang="en-US" dirty="0">
                <a:latin typeface="Gill Sans MT" panose="020B0502020104020203" pitchFamily="34" charset="0"/>
              </a:rPr>
              <a:t> 数据，再依次排列后面的通道直到 </a:t>
            </a:r>
            <a:r>
              <a:rPr lang="en-US" altLang="zh-CN" dirty="0">
                <a:latin typeface="Gill Sans MT" panose="020B0502020104020203" pitchFamily="34" charset="0"/>
              </a:rPr>
              <a:t>IC</a:t>
            </a:r>
            <a:r>
              <a:rPr lang="zh-CN" altLang="en-US" dirty="0">
                <a:latin typeface="Gill Sans MT" panose="020B0502020104020203" pitchFamily="34" charset="0"/>
              </a:rPr>
              <a:t>。</a:t>
            </a:r>
          </a:p>
        </p:txBody>
      </p:sp>
      <p:pic>
        <p:nvPicPr>
          <p:cNvPr id="3" name="图片 2">
            <a:extLst>
              <a:ext uri="{FF2B5EF4-FFF2-40B4-BE49-F238E27FC236}">
                <a16:creationId xmlns:a16="http://schemas.microsoft.com/office/drawing/2014/main" id="{858E5F8C-E1A6-C54A-8BAC-1FF0C55D3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68586" y="2773436"/>
            <a:ext cx="9859590" cy="3404994"/>
          </a:xfrm>
          <a:prstGeom prst="rect">
            <a:avLst/>
          </a:prstGeom>
        </p:spPr>
      </p:pic>
    </p:spTree>
    <p:extLst>
      <p:ext uri="{BB962C8B-B14F-4D97-AF65-F5344CB8AC3E}">
        <p14:creationId xmlns:p14="http://schemas.microsoft.com/office/powerpoint/2010/main" val="1621694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F6BA2DA-0AF3-3E47-993F-312EC74CA48F}"/>
              </a:ext>
            </a:extLst>
          </p:cNvPr>
          <p:cNvSpPr>
            <a:spLocks noGrp="1"/>
          </p:cNvSpPr>
          <p:nvPr>
            <p:ph type="title"/>
          </p:nvPr>
        </p:nvSpPr>
        <p:spPr/>
        <p:txBody>
          <a:bodyPr/>
          <a:lstStyle/>
          <a:p>
            <a:r>
              <a:rPr lang="en-US" altLang="zh-CN" dirty="0"/>
              <a:t>Img2col</a:t>
            </a:r>
            <a:r>
              <a:rPr lang="zh-CN" altLang="en-US" dirty="0"/>
              <a:t> 算法过程</a:t>
            </a:r>
          </a:p>
        </p:txBody>
      </p:sp>
      <p:sp>
        <p:nvSpPr>
          <p:cNvPr id="6" name="内容占位符 5">
            <a:extLst>
              <a:ext uri="{FF2B5EF4-FFF2-40B4-BE49-F238E27FC236}">
                <a16:creationId xmlns:a16="http://schemas.microsoft.com/office/drawing/2014/main" id="{738C8EB4-5D6A-BB48-9D02-8CDD0CAAD512}"/>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ea typeface="Microsoft YaHei" panose="020B0503020204020204" pitchFamily="34" charset="-122"/>
              </a:rPr>
              <a:t>卷积操作转换为矩阵相乘，对 </a:t>
            </a:r>
            <a:r>
              <a:rPr lang="en-US" altLang="zh-CN" dirty="0">
                <a:latin typeface="Gill Sans MT" panose="020B0502020104020203" pitchFamily="34" charset="0"/>
                <a:ea typeface="Microsoft YaHei" panose="020B0503020204020204" pitchFamily="34" charset="-122"/>
              </a:rPr>
              <a:t>Kernel</a:t>
            </a:r>
            <a:r>
              <a:rPr lang="zh-CN" altLang="en-US" dirty="0">
                <a:latin typeface="Gill Sans MT" panose="020B0502020104020203" pitchFamily="34" charset="0"/>
                <a:ea typeface="Microsoft YaHei" panose="020B0503020204020204" pitchFamily="34" charset="-122"/>
              </a:rPr>
              <a:t> 和 </a:t>
            </a:r>
            <a:r>
              <a:rPr lang="en-US" altLang="zh-CN" dirty="0">
                <a:latin typeface="Gill Sans MT" panose="020B0502020104020203" pitchFamily="34" charset="0"/>
                <a:ea typeface="Microsoft YaHei" panose="020B0503020204020204" pitchFamily="34" charset="-122"/>
              </a:rPr>
              <a:t>Input</a:t>
            </a:r>
            <a:r>
              <a:rPr lang="zh-CN" altLang="en-US" dirty="0">
                <a:latin typeface="Gill Sans MT" panose="020B0502020104020203" pitchFamily="34" charset="0"/>
                <a:ea typeface="Microsoft YaHei" panose="020B0503020204020204" pitchFamily="34" charset="-122"/>
              </a:rPr>
              <a:t> 进行重新排列。将输入数据按照卷积窗进行展开并存储在矩阵的列中，多个输入通道的对应的窗展开之后将拼接成最终输出 </a:t>
            </a:r>
            <a:r>
              <a:rPr lang="en-US" altLang="zh-CN" dirty="0">
                <a:latin typeface="Gill Sans MT" panose="020B0502020104020203" pitchFamily="34" charset="0"/>
                <a:ea typeface="Microsoft YaHei" panose="020B0503020204020204" pitchFamily="34" charset="-122"/>
              </a:rPr>
              <a:t>Matrix </a:t>
            </a:r>
            <a:r>
              <a:rPr lang="zh-CN" altLang="en-US" dirty="0">
                <a:latin typeface="Gill Sans MT" panose="020B0502020104020203" pitchFamily="34" charset="0"/>
                <a:ea typeface="Microsoft YaHei" panose="020B0503020204020204" pitchFamily="34" charset="-122"/>
              </a:rPr>
              <a:t>的一列：</a:t>
            </a:r>
          </a:p>
        </p:txBody>
      </p:sp>
      <p:pic>
        <p:nvPicPr>
          <p:cNvPr id="3" name="图片 2">
            <a:extLst>
              <a:ext uri="{FF2B5EF4-FFF2-40B4-BE49-F238E27FC236}">
                <a16:creationId xmlns:a16="http://schemas.microsoft.com/office/drawing/2014/main" id="{5FD8B2F4-8A10-944C-BADA-7A9C41BE52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55" y="2655477"/>
            <a:ext cx="11201400" cy="3479800"/>
          </a:xfrm>
          <a:prstGeom prst="rect">
            <a:avLst/>
          </a:prstGeom>
        </p:spPr>
      </p:pic>
    </p:spTree>
    <p:extLst>
      <p:ext uri="{BB962C8B-B14F-4D97-AF65-F5344CB8AC3E}">
        <p14:creationId xmlns:p14="http://schemas.microsoft.com/office/powerpoint/2010/main" val="416195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07744CD-7C23-7E4E-B54D-6383B957E5BA}"/>
              </a:ext>
            </a:extLst>
          </p:cNvPr>
          <p:cNvSpPr>
            <a:spLocks noGrp="1"/>
          </p:cNvSpPr>
          <p:nvPr>
            <p:ph type="title"/>
          </p:nvPr>
        </p:nvSpPr>
        <p:spPr/>
        <p:txBody>
          <a:bodyPr/>
          <a:lstStyle/>
          <a:p>
            <a:r>
              <a:rPr lang="en-US" altLang="zh-CN" dirty="0"/>
              <a:t>Img2col</a:t>
            </a:r>
            <a:r>
              <a:rPr lang="zh-CN" altLang="en-US" dirty="0"/>
              <a:t> 算法过程</a:t>
            </a:r>
          </a:p>
        </p:txBody>
      </p:sp>
      <p:sp>
        <p:nvSpPr>
          <p:cNvPr id="8" name="内容占位符 7">
            <a:extLst>
              <a:ext uri="{FF2B5EF4-FFF2-40B4-BE49-F238E27FC236}">
                <a16:creationId xmlns:a16="http://schemas.microsoft.com/office/drawing/2014/main" id="{2DE9F3DF-F6AB-514C-AC09-D612B3D26349}"/>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通过数据重排，完成 </a:t>
            </a:r>
            <a:r>
              <a:rPr lang="en-US" altLang="zh-CN" dirty="0">
                <a:latin typeface="Gill Sans MT" panose="020B0502020104020203" pitchFamily="34" charset="0"/>
              </a:rPr>
              <a:t>Im2col </a:t>
            </a:r>
            <a:r>
              <a:rPr lang="zh-CN" altLang="en-US" dirty="0">
                <a:latin typeface="Gill Sans MT" panose="020B0502020104020203" pitchFamily="34" charset="0"/>
              </a:rPr>
              <a:t>的操作之后会得到一个输入矩阵，卷积的 </a:t>
            </a:r>
            <a:r>
              <a:rPr lang="en-US" altLang="zh-CN" dirty="0">
                <a:latin typeface="Gill Sans MT" panose="020B0502020104020203" pitchFamily="34" charset="0"/>
              </a:rPr>
              <a:t>Weights </a:t>
            </a:r>
            <a:r>
              <a:rPr lang="zh-CN" altLang="en-US" dirty="0">
                <a:latin typeface="Gill Sans MT" panose="020B0502020104020203" pitchFamily="34" charset="0"/>
              </a:rPr>
              <a:t>也可以转换为一个矩阵，卷积的计算就可以转换为两个矩阵相乘的求解，得到最终的卷积计算结果。</a:t>
            </a:r>
            <a:endParaRPr lang="en-US" altLang="zh-CN" dirty="0">
              <a:latin typeface="Gill Sans MT" panose="020B0502020104020203" pitchFamily="34" charset="0"/>
            </a:endParaRPr>
          </a:p>
        </p:txBody>
      </p:sp>
      <p:pic>
        <p:nvPicPr>
          <p:cNvPr id="9" name="图片 8">
            <a:extLst>
              <a:ext uri="{FF2B5EF4-FFF2-40B4-BE49-F238E27FC236}">
                <a16:creationId xmlns:a16="http://schemas.microsoft.com/office/drawing/2014/main" id="{6F38683E-4E31-1A4B-8781-5CCE075D6E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02037" y="2441841"/>
            <a:ext cx="5688632" cy="3736589"/>
          </a:xfrm>
          <a:prstGeom prst="rect">
            <a:avLst/>
          </a:prstGeom>
        </p:spPr>
      </p:pic>
    </p:spTree>
    <p:extLst>
      <p:ext uri="{BB962C8B-B14F-4D97-AF65-F5344CB8AC3E}">
        <p14:creationId xmlns:p14="http://schemas.microsoft.com/office/powerpoint/2010/main" val="537080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5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GPU</a:t>
            </a:r>
            <a:r>
              <a:rPr kumimoji="1" lang="zh-CN" altLang="en-US" sz="9600" b="1" dirty="0">
                <a:solidFill>
                  <a:srgbClr val="91D150"/>
                </a:solidFill>
                <a:latin typeface="Futura Medium" panose="020B0602020204020303" pitchFamily="34" charset="-79"/>
                <a:cs typeface="Futura Medium" panose="020B0602020204020303" pitchFamily="34" charset="-79"/>
              </a:rPr>
              <a:t> 线程分级</a:t>
            </a:r>
          </a:p>
        </p:txBody>
      </p:sp>
    </p:spTree>
    <p:extLst>
      <p:ext uri="{BB962C8B-B14F-4D97-AF65-F5344CB8AC3E}">
        <p14:creationId xmlns:p14="http://schemas.microsoft.com/office/powerpoint/2010/main" val="3696877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AI</a:t>
            </a:r>
            <a:r>
              <a:rPr lang="zh-CN" altLang="en-US" dirty="0"/>
              <a:t> 计算模式与线程的关系</a:t>
            </a:r>
          </a:p>
        </p:txBody>
      </p:sp>
      <p:sp>
        <p:nvSpPr>
          <p:cNvPr id="2" name="矩形 1">
            <a:extLst>
              <a:ext uri="{FF2B5EF4-FFF2-40B4-BE49-F238E27FC236}">
                <a16:creationId xmlns:a16="http://schemas.microsoft.com/office/drawing/2014/main" id="{95802A09-1CA8-A74F-86A7-1845150F36EE}"/>
              </a:ext>
            </a:extLst>
          </p:cNvPr>
          <p:cNvSpPr/>
          <p:nvPr/>
        </p:nvSpPr>
        <p:spPr>
          <a:xfrm>
            <a:off x="3191753" y="1506198"/>
            <a:ext cx="6429965" cy="400110"/>
          </a:xfrm>
          <a:prstGeom prst="rect">
            <a:avLst/>
          </a:prstGeom>
        </p:spPr>
        <p:txBody>
          <a:bodyPr wrap="none">
            <a:spAutoFit/>
          </a:bodyPr>
          <a:lstStyle/>
          <a:p>
            <a:r>
              <a:rPr lang="zh-CN" altLang="en-US" sz="2000" dirty="0">
                <a:solidFill>
                  <a:srgbClr val="374154"/>
                </a:solidFill>
                <a:latin typeface="+mj-ea"/>
                <a:ea typeface="+mj-ea"/>
              </a:rPr>
              <a:t>在</a:t>
            </a:r>
            <a:r>
              <a:rPr lang="en-US" altLang="zh-CN" sz="2000" dirty="0">
                <a:solidFill>
                  <a:srgbClr val="374154"/>
                </a:solidFill>
                <a:latin typeface="+mj-ea"/>
                <a:ea typeface="+mj-ea"/>
              </a:rPr>
              <a:t>AI</a:t>
            </a:r>
            <a:r>
              <a:rPr lang="zh-CN" altLang="en-US" sz="2000" dirty="0">
                <a:solidFill>
                  <a:srgbClr val="374154"/>
                </a:solidFill>
                <a:latin typeface="+mj-ea"/>
                <a:ea typeface="+mj-ea"/>
              </a:rPr>
              <a:t>计算模式中，不是所有计算都可以是线程独立的哦</a:t>
            </a:r>
          </a:p>
        </p:txBody>
      </p:sp>
      <p:pic>
        <p:nvPicPr>
          <p:cNvPr id="7" name="图片 6">
            <a:extLst>
              <a:ext uri="{FF2B5EF4-FFF2-40B4-BE49-F238E27FC236}">
                <a16:creationId xmlns:a16="http://schemas.microsoft.com/office/drawing/2014/main" id="{395D2F34-2D2C-5F4C-913F-53FEE16B9B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750" y="2671406"/>
            <a:ext cx="3035300" cy="1905000"/>
          </a:xfrm>
          <a:prstGeom prst="rect">
            <a:avLst/>
          </a:prstGeom>
        </p:spPr>
      </p:pic>
      <p:pic>
        <p:nvPicPr>
          <p:cNvPr id="9" name="图片 8">
            <a:extLst>
              <a:ext uri="{FF2B5EF4-FFF2-40B4-BE49-F238E27FC236}">
                <a16:creationId xmlns:a16="http://schemas.microsoft.com/office/drawing/2014/main" id="{71D82213-7897-1441-B847-7FC4CECCBE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1189" y="2665056"/>
            <a:ext cx="3035300" cy="1917700"/>
          </a:xfrm>
          <a:prstGeom prst="rect">
            <a:avLst/>
          </a:prstGeom>
        </p:spPr>
      </p:pic>
      <p:pic>
        <p:nvPicPr>
          <p:cNvPr id="11" name="图片 10">
            <a:extLst>
              <a:ext uri="{FF2B5EF4-FFF2-40B4-BE49-F238E27FC236}">
                <a16:creationId xmlns:a16="http://schemas.microsoft.com/office/drawing/2014/main" id="{3CAC587E-05B5-344D-8D25-F3F82A2049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0629" y="2671406"/>
            <a:ext cx="3035300" cy="1905000"/>
          </a:xfrm>
          <a:prstGeom prst="rect">
            <a:avLst/>
          </a:prstGeom>
        </p:spPr>
      </p:pic>
      <p:sp>
        <p:nvSpPr>
          <p:cNvPr id="12" name="内容占位符 2">
            <a:extLst>
              <a:ext uri="{FF2B5EF4-FFF2-40B4-BE49-F238E27FC236}">
                <a16:creationId xmlns:a16="http://schemas.microsoft.com/office/drawing/2014/main" id="{A1EB5A55-409C-E647-81B7-75B6C81EF656}"/>
              </a:ext>
            </a:extLst>
          </p:cNvPr>
          <p:cNvSpPr txBox="1">
            <a:spLocks/>
          </p:cNvSpPr>
          <p:nvPr/>
        </p:nvSpPr>
        <p:spPr>
          <a:xfrm>
            <a:off x="772713" y="4773501"/>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Element-wise</a:t>
            </a:r>
          </a:p>
          <a:p>
            <a:pPr marL="0" indent="0" algn="ctr">
              <a:buNone/>
            </a:pPr>
            <a:r>
              <a:rPr kumimoji="1" lang="en-US" altLang="zh-CN" dirty="0">
                <a:latin typeface="Gill Sans MT" panose="020B0502020104020203" pitchFamily="34" charset="0"/>
              </a:rPr>
              <a:t>AX+Y</a:t>
            </a:r>
          </a:p>
        </p:txBody>
      </p:sp>
      <p:sp>
        <p:nvSpPr>
          <p:cNvPr id="13" name="内容占位符 2">
            <a:extLst>
              <a:ext uri="{FF2B5EF4-FFF2-40B4-BE49-F238E27FC236}">
                <a16:creationId xmlns:a16="http://schemas.microsoft.com/office/drawing/2014/main" id="{D960A7BE-9BA9-2F47-BD14-35FF995F60D9}"/>
              </a:ext>
            </a:extLst>
          </p:cNvPr>
          <p:cNvSpPr txBox="1">
            <a:spLocks/>
          </p:cNvSpPr>
          <p:nvPr/>
        </p:nvSpPr>
        <p:spPr>
          <a:xfrm>
            <a:off x="4632152" y="4773500"/>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Local</a:t>
            </a:r>
          </a:p>
          <a:p>
            <a:pPr marL="0" indent="0" algn="ctr">
              <a:buNone/>
            </a:pPr>
            <a:r>
              <a:rPr kumimoji="1" lang="en-US" altLang="zh-CN" dirty="0">
                <a:latin typeface="Gill Sans MT" panose="020B0502020104020203" pitchFamily="34" charset="0"/>
              </a:rPr>
              <a:t>Convolution</a:t>
            </a:r>
          </a:p>
        </p:txBody>
      </p:sp>
      <p:sp>
        <p:nvSpPr>
          <p:cNvPr id="14" name="内容占位符 2">
            <a:extLst>
              <a:ext uri="{FF2B5EF4-FFF2-40B4-BE49-F238E27FC236}">
                <a16:creationId xmlns:a16="http://schemas.microsoft.com/office/drawing/2014/main" id="{E9C915D5-21A2-E24D-BCE5-715FF50B5E20}"/>
              </a:ext>
            </a:extLst>
          </p:cNvPr>
          <p:cNvSpPr txBox="1">
            <a:spLocks/>
          </p:cNvSpPr>
          <p:nvPr/>
        </p:nvSpPr>
        <p:spPr>
          <a:xfrm>
            <a:off x="8491591" y="4773499"/>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All</a:t>
            </a:r>
            <a:r>
              <a:rPr kumimoji="1" lang="zh-CN" altLang="en-US" b="1" dirty="0">
                <a:latin typeface="Gill Sans MT" panose="020B0502020104020203" pitchFamily="34" charset="0"/>
              </a:rPr>
              <a:t> </a:t>
            </a:r>
            <a:r>
              <a:rPr kumimoji="1" lang="en-US" altLang="zh-CN" b="1" dirty="0">
                <a:latin typeface="Gill Sans MT" panose="020B0502020104020203" pitchFamily="34" charset="0"/>
              </a:rPr>
              <a:t>to</a:t>
            </a:r>
            <a:r>
              <a:rPr kumimoji="1" lang="zh-CN" altLang="en-US" b="1" dirty="0">
                <a:latin typeface="Gill Sans MT" panose="020B0502020104020203" pitchFamily="34" charset="0"/>
              </a:rPr>
              <a:t> </a:t>
            </a:r>
            <a:r>
              <a:rPr kumimoji="1" lang="en-US" altLang="zh-CN" b="1" dirty="0">
                <a:latin typeface="Gill Sans MT" panose="020B0502020104020203" pitchFamily="34" charset="0"/>
              </a:rPr>
              <a:t>All</a:t>
            </a:r>
          </a:p>
          <a:p>
            <a:pPr marL="0" indent="0" algn="ctr">
              <a:buNone/>
            </a:pPr>
            <a:r>
              <a:rPr kumimoji="1" lang="en-US" altLang="zh-CN" dirty="0">
                <a:latin typeface="Gill Sans MT" panose="020B0502020104020203" pitchFamily="34" charset="0"/>
              </a:rPr>
              <a:t>MatMul</a:t>
            </a:r>
          </a:p>
        </p:txBody>
      </p:sp>
    </p:spTree>
    <p:extLst>
      <p:ext uri="{BB962C8B-B14F-4D97-AF65-F5344CB8AC3E}">
        <p14:creationId xmlns:p14="http://schemas.microsoft.com/office/powerpoint/2010/main" val="1353311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线程分层执行</a:t>
            </a:r>
          </a:p>
        </p:txBody>
      </p:sp>
      <p:sp>
        <p:nvSpPr>
          <p:cNvPr id="5" name="内容占位符 2">
            <a:extLst>
              <a:ext uri="{FF2B5EF4-FFF2-40B4-BE49-F238E27FC236}">
                <a16:creationId xmlns:a16="http://schemas.microsoft.com/office/drawing/2014/main" id="{7FDF69C7-BA7E-414D-A497-07695D3887AC}"/>
              </a:ext>
            </a:extLst>
          </p:cNvPr>
          <p:cNvSpPr txBox="1">
            <a:spLocks/>
          </p:cNvSpPr>
          <p:nvPr/>
        </p:nvSpPr>
        <p:spPr>
          <a:xfrm>
            <a:off x="553765" y="5651390"/>
            <a:ext cx="345638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dirty="0">
                <a:latin typeface="Gill Sans MT" panose="020B0502020104020203" pitchFamily="34" charset="0"/>
              </a:rPr>
              <a:t>step1</a:t>
            </a:r>
            <a:r>
              <a:rPr kumimoji="1" lang="zh-CN" altLang="en-US" dirty="0">
                <a:latin typeface="Gill Sans MT" panose="020B0502020104020203" pitchFamily="34" charset="0"/>
              </a:rPr>
              <a:t>：用网格 </a:t>
            </a:r>
            <a:r>
              <a:rPr kumimoji="1" lang="en-US" altLang="zh-CN" dirty="0">
                <a:latin typeface="Gill Sans MT" panose="020B0502020104020203" pitchFamily="34" charset="0"/>
              </a:rPr>
              <a:t>Grid</a:t>
            </a:r>
            <a:r>
              <a:rPr kumimoji="1" lang="zh-CN" altLang="en-US" dirty="0">
                <a:latin typeface="Gill Sans MT" panose="020B0502020104020203" pitchFamily="34" charset="0"/>
              </a:rPr>
              <a:t> 进行覆盖</a:t>
            </a:r>
            <a:endParaRPr kumimoji="1" lang="en-US" altLang="zh-CN" dirty="0">
              <a:latin typeface="Gill Sans MT" panose="020B0502020104020203" pitchFamily="34" charset="0"/>
            </a:endParaRPr>
          </a:p>
        </p:txBody>
      </p:sp>
      <p:pic>
        <p:nvPicPr>
          <p:cNvPr id="6" name="图片 5">
            <a:extLst>
              <a:ext uri="{FF2B5EF4-FFF2-40B4-BE49-F238E27FC236}">
                <a16:creationId xmlns:a16="http://schemas.microsoft.com/office/drawing/2014/main" id="{08E07E2C-306B-7040-AB1F-C1434C628C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8856" y="1628800"/>
            <a:ext cx="2964079" cy="3952105"/>
          </a:xfrm>
          <a:prstGeom prst="rect">
            <a:avLst/>
          </a:prstGeom>
        </p:spPr>
      </p:pic>
      <p:pic>
        <p:nvPicPr>
          <p:cNvPr id="10" name="图片 9">
            <a:extLst>
              <a:ext uri="{FF2B5EF4-FFF2-40B4-BE49-F238E27FC236}">
                <a16:creationId xmlns:a16="http://schemas.microsoft.com/office/drawing/2014/main" id="{BF88DCBF-B4DF-9346-ADA6-CD1B10D040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8856" y="1628800"/>
            <a:ext cx="2964078" cy="3952105"/>
          </a:xfrm>
          <a:prstGeom prst="rect">
            <a:avLst/>
          </a:prstGeom>
        </p:spPr>
      </p:pic>
      <p:sp>
        <p:nvSpPr>
          <p:cNvPr id="7" name="内容占位符 2">
            <a:extLst>
              <a:ext uri="{FF2B5EF4-FFF2-40B4-BE49-F238E27FC236}">
                <a16:creationId xmlns:a16="http://schemas.microsoft.com/office/drawing/2014/main" id="{6D611456-696C-AC40-A95F-291F755252E0}"/>
              </a:ext>
            </a:extLst>
          </p:cNvPr>
          <p:cNvSpPr txBox="1">
            <a:spLocks/>
          </p:cNvSpPr>
          <p:nvPr/>
        </p:nvSpPr>
        <p:spPr>
          <a:xfrm>
            <a:off x="4370189" y="5651390"/>
            <a:ext cx="345638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dirty="0">
                <a:latin typeface="Gill Sans MT" panose="020B0502020104020203" pitchFamily="34" charset="0"/>
              </a:rPr>
              <a:t>step2</a:t>
            </a:r>
            <a:r>
              <a:rPr kumimoji="1" lang="zh-CN" altLang="en-US" dirty="0">
                <a:latin typeface="Gill Sans MT" panose="020B0502020104020203" pitchFamily="34" charset="0"/>
              </a:rPr>
              <a:t>：</a:t>
            </a:r>
            <a:r>
              <a:rPr kumimoji="1" lang="en-US" altLang="zh-CN" dirty="0">
                <a:latin typeface="Gill Sans MT" panose="020B0502020104020203" pitchFamily="34" charset="0"/>
              </a:rPr>
              <a:t>Grid</a:t>
            </a:r>
            <a:r>
              <a:rPr kumimoji="1" lang="zh-CN" altLang="en-US" dirty="0">
                <a:latin typeface="Gill Sans MT" panose="020B0502020104020203" pitchFamily="34" charset="0"/>
              </a:rPr>
              <a:t> 中分块 </a:t>
            </a:r>
            <a:r>
              <a:rPr kumimoji="1" lang="en-US" altLang="zh-CN" dirty="0">
                <a:latin typeface="Gill Sans MT" panose="020B0502020104020203" pitchFamily="34" charset="0"/>
              </a:rPr>
              <a:t>Blocks</a:t>
            </a:r>
            <a:r>
              <a:rPr kumimoji="1" lang="zh-CN" altLang="en-US" dirty="0">
                <a:latin typeface="Gill Sans MT" panose="020B0502020104020203" pitchFamily="34" charset="0"/>
              </a:rPr>
              <a:t> </a:t>
            </a:r>
            <a:endParaRPr kumimoji="1" lang="en-US" altLang="zh-CN" dirty="0">
              <a:latin typeface="Gill Sans MT" panose="020B0502020104020203" pitchFamily="34" charset="0"/>
            </a:endParaRPr>
          </a:p>
        </p:txBody>
      </p:sp>
      <p:sp>
        <p:nvSpPr>
          <p:cNvPr id="8" name="内容占位符 2">
            <a:extLst>
              <a:ext uri="{FF2B5EF4-FFF2-40B4-BE49-F238E27FC236}">
                <a16:creationId xmlns:a16="http://schemas.microsoft.com/office/drawing/2014/main" id="{9667106B-7BD6-B246-8A7B-58523EEBFDEC}"/>
              </a:ext>
            </a:extLst>
          </p:cNvPr>
          <p:cNvSpPr txBox="1">
            <a:spLocks/>
          </p:cNvSpPr>
          <p:nvPr/>
        </p:nvSpPr>
        <p:spPr>
          <a:xfrm>
            <a:off x="4298181" y="1124744"/>
            <a:ext cx="3456384" cy="44780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GPU</a:t>
            </a:r>
            <a:r>
              <a:rPr kumimoji="1" lang="zh-CN" altLang="en-US" dirty="0">
                <a:latin typeface="Gill Sans MT" panose="020B0502020104020203" pitchFamily="34" charset="0"/>
              </a:rPr>
              <a:t> 中 </a:t>
            </a:r>
            <a:r>
              <a:rPr kumimoji="1" lang="en-US" altLang="zh-CN" dirty="0">
                <a:latin typeface="Gill Sans MT" panose="020B0502020104020203" pitchFamily="34" charset="0"/>
              </a:rPr>
              <a:t>Blocks</a:t>
            </a:r>
            <a:r>
              <a:rPr kumimoji="1" lang="zh-CN" altLang="en-US" dirty="0">
                <a:latin typeface="Gill Sans MT" panose="020B0502020104020203" pitchFamily="34" charset="0"/>
              </a:rPr>
              <a:t> 是独立执行</a:t>
            </a:r>
            <a:endParaRPr kumimoji="1" lang="en-US" altLang="zh-CN" dirty="0">
              <a:latin typeface="Gill Sans MT" panose="020B0502020104020203" pitchFamily="34" charset="0"/>
            </a:endParaRPr>
          </a:p>
        </p:txBody>
      </p:sp>
      <p:pic>
        <p:nvPicPr>
          <p:cNvPr id="9" name="图片 8">
            <a:extLst>
              <a:ext uri="{FF2B5EF4-FFF2-40B4-BE49-F238E27FC236}">
                <a16:creationId xmlns:a16="http://schemas.microsoft.com/office/drawing/2014/main" id="{CD8D6B5F-AD17-EE43-AD85-A5D4A8E7A2D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24554" y="1628800"/>
            <a:ext cx="2885529" cy="17326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图片 11">
            <a:extLst>
              <a:ext uri="{FF2B5EF4-FFF2-40B4-BE49-F238E27FC236}">
                <a16:creationId xmlns:a16="http://schemas.microsoft.com/office/drawing/2014/main" id="{B6A0203B-5F2C-EF48-AEAC-064ECE0902D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614670" y="3573016"/>
            <a:ext cx="1411703" cy="965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图片 12">
            <a:extLst>
              <a:ext uri="{FF2B5EF4-FFF2-40B4-BE49-F238E27FC236}">
                <a16:creationId xmlns:a16="http://schemas.microsoft.com/office/drawing/2014/main" id="{564DED33-7B46-4E42-8F36-6323CC279F0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098381" y="3573016"/>
            <a:ext cx="1411703" cy="965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a:extLst>
              <a:ext uri="{FF2B5EF4-FFF2-40B4-BE49-F238E27FC236}">
                <a16:creationId xmlns:a16="http://schemas.microsoft.com/office/drawing/2014/main" id="{FF25539E-B2C7-634E-BF4D-CFC9BFF9FA7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614669" y="4600525"/>
            <a:ext cx="1411703" cy="965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图片 14">
            <a:extLst>
              <a:ext uri="{FF2B5EF4-FFF2-40B4-BE49-F238E27FC236}">
                <a16:creationId xmlns:a16="http://schemas.microsoft.com/office/drawing/2014/main" id="{D1A4E4D7-1F32-DC46-BFDB-05003A309BB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098381" y="4595679"/>
            <a:ext cx="1411703" cy="970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图片 15">
            <a:extLst>
              <a:ext uri="{FF2B5EF4-FFF2-40B4-BE49-F238E27FC236}">
                <a16:creationId xmlns:a16="http://schemas.microsoft.com/office/drawing/2014/main" id="{42140619-34F4-2C4F-AC3E-3FDEDE47656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219254" y="3933056"/>
            <a:ext cx="1411703" cy="965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内容占位符 2">
            <a:extLst>
              <a:ext uri="{FF2B5EF4-FFF2-40B4-BE49-F238E27FC236}">
                <a16:creationId xmlns:a16="http://schemas.microsoft.com/office/drawing/2014/main" id="{EF9AC877-2D6E-A947-B82B-69AF3EFB436B}"/>
              </a:ext>
            </a:extLst>
          </p:cNvPr>
          <p:cNvSpPr txBox="1">
            <a:spLocks/>
          </p:cNvSpPr>
          <p:nvPr/>
        </p:nvSpPr>
        <p:spPr>
          <a:xfrm>
            <a:off x="8114605" y="5085184"/>
            <a:ext cx="3456384" cy="115539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dirty="0">
                <a:latin typeface="Gill Sans MT" panose="020B0502020104020203" pitchFamily="34" charset="0"/>
              </a:rPr>
              <a:t>step3</a:t>
            </a:r>
            <a:r>
              <a:rPr kumimoji="1" lang="zh-CN" altLang="en-US" dirty="0">
                <a:latin typeface="Gill Sans MT" panose="020B0502020104020203" pitchFamily="34" charset="0"/>
              </a:rPr>
              <a:t>：</a:t>
            </a:r>
            <a:r>
              <a:rPr kumimoji="1" lang="en-US" altLang="zh-CN" dirty="0">
                <a:latin typeface="Gill Sans MT" panose="020B0502020104020203" pitchFamily="34" charset="0"/>
              </a:rPr>
              <a:t>Block</a:t>
            </a:r>
            <a:r>
              <a:rPr kumimoji="1" lang="zh-CN" altLang="en-US" dirty="0">
                <a:latin typeface="Gill Sans MT" panose="020B0502020104020203" pitchFamily="34" charset="0"/>
              </a:rPr>
              <a:t> 中线程 </a:t>
            </a:r>
            <a:r>
              <a:rPr kumimoji="1" lang="en-US" altLang="zh-CN" dirty="0">
                <a:latin typeface="Gill Sans MT" panose="020B0502020104020203" pitchFamily="34" charset="0"/>
              </a:rPr>
              <a:t>Threads</a:t>
            </a:r>
            <a:r>
              <a:rPr kumimoji="1" lang="zh-CN" altLang="en-US" dirty="0">
                <a:latin typeface="Gill Sans MT" panose="020B0502020104020203" pitchFamily="34" charset="0"/>
              </a:rPr>
              <a:t> 通过本地数据共享来计算</a:t>
            </a:r>
            <a:endParaRPr kumimoji="1" lang="en-US" altLang="zh-CN" dirty="0">
              <a:latin typeface="Gill Sans MT" panose="020B0502020104020203" pitchFamily="34" charset="0"/>
            </a:endParaRPr>
          </a:p>
        </p:txBody>
      </p:sp>
      <p:pic>
        <p:nvPicPr>
          <p:cNvPr id="19" name="图片 18">
            <a:extLst>
              <a:ext uri="{FF2B5EF4-FFF2-40B4-BE49-F238E27FC236}">
                <a16:creationId xmlns:a16="http://schemas.microsoft.com/office/drawing/2014/main" id="{630B596B-4D91-8E47-889B-A250E1CE0DD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53907" y="1628800"/>
            <a:ext cx="2742395" cy="1732643"/>
          </a:xfrm>
          <a:prstGeom prst="rect">
            <a:avLst/>
          </a:prstGeom>
        </p:spPr>
      </p:pic>
    </p:spTree>
    <p:extLst>
      <p:ext uri="{BB962C8B-B14F-4D97-AF65-F5344CB8AC3E}">
        <p14:creationId xmlns:p14="http://schemas.microsoft.com/office/powerpoint/2010/main" val="3536398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线程分层执行</a:t>
            </a:r>
          </a:p>
        </p:txBody>
      </p:sp>
      <p:pic>
        <p:nvPicPr>
          <p:cNvPr id="5" name="图片 4">
            <a:extLst>
              <a:ext uri="{FF2B5EF4-FFF2-40B4-BE49-F238E27FC236}">
                <a16:creationId xmlns:a16="http://schemas.microsoft.com/office/drawing/2014/main" id="{A0421EC8-6F7A-334B-BA58-AEDD05B268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8856" y="1628800"/>
            <a:ext cx="2964079" cy="3952105"/>
          </a:xfrm>
          <a:prstGeom prst="rect">
            <a:avLst/>
          </a:prstGeom>
        </p:spPr>
      </p:pic>
      <p:pic>
        <p:nvPicPr>
          <p:cNvPr id="6" name="图片 5">
            <a:extLst>
              <a:ext uri="{FF2B5EF4-FFF2-40B4-BE49-F238E27FC236}">
                <a16:creationId xmlns:a16="http://schemas.microsoft.com/office/drawing/2014/main" id="{DF7EB6D2-30FD-F549-B706-02AEF410E5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8856" y="1628800"/>
            <a:ext cx="2964078" cy="3952105"/>
          </a:xfrm>
          <a:prstGeom prst="rect">
            <a:avLst/>
          </a:prstGeom>
        </p:spPr>
      </p:pic>
      <p:sp>
        <p:nvSpPr>
          <p:cNvPr id="7" name="内容占位符 2">
            <a:extLst>
              <a:ext uri="{FF2B5EF4-FFF2-40B4-BE49-F238E27FC236}">
                <a16:creationId xmlns:a16="http://schemas.microsoft.com/office/drawing/2014/main" id="{D18D06A5-BFF9-EA4C-A106-3106C3CDCE6D}"/>
              </a:ext>
            </a:extLst>
          </p:cNvPr>
          <p:cNvSpPr txBox="1">
            <a:spLocks/>
          </p:cNvSpPr>
          <p:nvPr/>
        </p:nvSpPr>
        <p:spPr>
          <a:xfrm>
            <a:off x="5831966" y="1285075"/>
            <a:ext cx="417646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zh-CN" altLang="en-US" dirty="0">
                <a:latin typeface="Gill Sans MT" panose="020B0502020104020203" pitchFamily="34" charset="0"/>
              </a:rPr>
              <a:t>网格 </a:t>
            </a:r>
            <a:r>
              <a:rPr kumimoji="1" lang="en-US" altLang="zh-CN" dirty="0">
                <a:latin typeface="Gill Sans MT" panose="020B0502020104020203" pitchFamily="34" charset="0"/>
              </a:rPr>
              <a:t>Grid</a:t>
            </a:r>
            <a:r>
              <a:rPr kumimoji="1" lang="zh-CN" altLang="en-US" dirty="0">
                <a:latin typeface="Gill Sans MT" panose="020B0502020104020203" pitchFamily="34" charset="0"/>
              </a:rPr>
              <a:t> 表示所有要执行的任务</a:t>
            </a:r>
            <a:endParaRPr kumimoji="1" lang="en-US" altLang="zh-CN" dirty="0">
              <a:latin typeface="Gill Sans MT" panose="020B0502020104020203" pitchFamily="34" charset="0"/>
            </a:endParaRPr>
          </a:p>
        </p:txBody>
      </p:sp>
      <p:sp>
        <p:nvSpPr>
          <p:cNvPr id="8" name="内容占位符 2">
            <a:extLst>
              <a:ext uri="{FF2B5EF4-FFF2-40B4-BE49-F238E27FC236}">
                <a16:creationId xmlns:a16="http://schemas.microsoft.com/office/drawing/2014/main" id="{582A012A-6E61-8042-AE42-11B733FEDE5C}"/>
              </a:ext>
            </a:extLst>
          </p:cNvPr>
          <p:cNvSpPr txBox="1">
            <a:spLocks/>
          </p:cNvSpPr>
          <p:nvPr/>
        </p:nvSpPr>
        <p:spPr>
          <a:xfrm>
            <a:off x="4499818" y="2895614"/>
            <a:ext cx="6840760"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zh-CN" altLang="en-US" dirty="0">
                <a:latin typeface="Gill Sans MT" panose="020B0502020104020203" pitchFamily="34" charset="0"/>
              </a:rPr>
              <a:t>网格 </a:t>
            </a:r>
            <a:r>
              <a:rPr kumimoji="1" lang="en-US" altLang="zh-CN" dirty="0">
                <a:latin typeface="Gill Sans MT" panose="020B0502020104020203" pitchFamily="34" charset="0"/>
              </a:rPr>
              <a:t>Grid</a:t>
            </a:r>
            <a:r>
              <a:rPr kumimoji="1" lang="zh-CN" altLang="en-US" dirty="0">
                <a:latin typeface="Gill Sans MT" panose="020B0502020104020203" pitchFamily="34" charset="0"/>
              </a:rPr>
              <a:t> 中包含了很多相同线程 </a:t>
            </a:r>
            <a:r>
              <a:rPr kumimoji="1" lang="en-US" altLang="zh-CN" dirty="0">
                <a:latin typeface="Gill Sans MT" panose="020B0502020104020203" pitchFamily="34" charset="0"/>
              </a:rPr>
              <a:t>Threads</a:t>
            </a:r>
            <a:r>
              <a:rPr kumimoji="1" lang="zh-CN" altLang="en-US" dirty="0">
                <a:latin typeface="Gill Sans MT" panose="020B0502020104020203" pitchFamily="34" charset="0"/>
              </a:rPr>
              <a:t> 数量的块 </a:t>
            </a:r>
            <a:r>
              <a:rPr kumimoji="1" lang="en-US" altLang="zh-CN" dirty="0">
                <a:latin typeface="Gill Sans MT" panose="020B0502020104020203" pitchFamily="34" charset="0"/>
              </a:rPr>
              <a:t>Blocks</a:t>
            </a:r>
            <a:r>
              <a:rPr kumimoji="1" lang="zh-CN" altLang="en-US" dirty="0">
                <a:latin typeface="Gill Sans MT" panose="020B0502020104020203" pitchFamily="34" charset="0"/>
              </a:rPr>
              <a:t> </a:t>
            </a:r>
            <a:endParaRPr kumimoji="1" lang="en-US" altLang="zh-CN" dirty="0">
              <a:latin typeface="Gill Sans MT" panose="020B0502020104020203" pitchFamily="34" charset="0"/>
            </a:endParaRPr>
          </a:p>
        </p:txBody>
      </p:sp>
      <p:sp>
        <p:nvSpPr>
          <p:cNvPr id="9" name="内容占位符 2">
            <a:extLst>
              <a:ext uri="{FF2B5EF4-FFF2-40B4-BE49-F238E27FC236}">
                <a16:creationId xmlns:a16="http://schemas.microsoft.com/office/drawing/2014/main" id="{FC2DA584-E648-6747-8B37-25A9DCC6622E}"/>
              </a:ext>
            </a:extLst>
          </p:cNvPr>
          <p:cNvSpPr txBox="1">
            <a:spLocks/>
          </p:cNvSpPr>
          <p:nvPr/>
        </p:nvSpPr>
        <p:spPr>
          <a:xfrm>
            <a:off x="6119998" y="4509120"/>
            <a:ext cx="3600400" cy="14318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zh-CN" altLang="en-US" dirty="0">
                <a:latin typeface="Gill Sans MT" panose="020B0502020104020203" pitchFamily="34" charset="0"/>
              </a:rPr>
              <a:t>块 </a:t>
            </a:r>
            <a:r>
              <a:rPr kumimoji="1" lang="en-US" altLang="zh-CN" dirty="0">
                <a:latin typeface="Gill Sans MT" panose="020B0502020104020203" pitchFamily="34" charset="0"/>
              </a:rPr>
              <a:t>Block</a:t>
            </a:r>
            <a:r>
              <a:rPr kumimoji="1" lang="zh-CN" altLang="en-US" dirty="0">
                <a:latin typeface="Gill Sans MT" panose="020B0502020104020203" pitchFamily="34" charset="0"/>
              </a:rPr>
              <a:t> 中的线程数独立执行</a:t>
            </a:r>
            <a:endParaRPr kumimoji="1" lang="en-US" altLang="zh-CN" dirty="0">
              <a:latin typeface="Gill Sans MT" panose="020B0502020104020203" pitchFamily="34" charset="0"/>
            </a:endParaRPr>
          </a:p>
          <a:p>
            <a:pPr marL="0" indent="0" algn="ctr">
              <a:buNone/>
            </a:pPr>
            <a:r>
              <a:rPr kumimoji="1" lang="zh-CN" altLang="en-US" dirty="0">
                <a:latin typeface="Gill Sans MT" panose="020B0502020104020203" pitchFamily="34" charset="0"/>
              </a:rPr>
              <a:t>可以通过本地数据共享</a:t>
            </a:r>
            <a:endParaRPr kumimoji="1" lang="en-US" altLang="zh-CN" dirty="0">
              <a:latin typeface="Gill Sans MT" panose="020B0502020104020203" pitchFamily="34" charset="0"/>
            </a:endParaRPr>
          </a:p>
          <a:p>
            <a:pPr marL="0" indent="0" algn="ctr">
              <a:buNone/>
            </a:pPr>
            <a:r>
              <a:rPr kumimoji="1" lang="zh-CN" altLang="en-US" dirty="0">
                <a:latin typeface="Gill Sans MT" panose="020B0502020104020203" pitchFamily="34" charset="0"/>
              </a:rPr>
              <a:t>同步交换数据</a:t>
            </a:r>
            <a:endParaRPr kumimoji="1" lang="en-US" altLang="zh-CN" dirty="0">
              <a:latin typeface="Gill Sans MT" panose="020B0502020104020203" pitchFamily="34" charset="0"/>
            </a:endParaRPr>
          </a:p>
        </p:txBody>
      </p:sp>
      <p:pic>
        <p:nvPicPr>
          <p:cNvPr id="10" name="图片 9">
            <a:extLst>
              <a:ext uri="{FF2B5EF4-FFF2-40B4-BE49-F238E27FC236}">
                <a16:creationId xmlns:a16="http://schemas.microsoft.com/office/drawing/2014/main" id="{AFEFFE32-D82A-B646-A444-5838485D37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31048" y="1874017"/>
            <a:ext cx="4178300" cy="736600"/>
          </a:xfrm>
          <a:prstGeom prst="rect">
            <a:avLst/>
          </a:prstGeom>
        </p:spPr>
      </p:pic>
      <p:grpSp>
        <p:nvGrpSpPr>
          <p:cNvPr id="21" name="组合 20">
            <a:extLst>
              <a:ext uri="{FF2B5EF4-FFF2-40B4-BE49-F238E27FC236}">
                <a16:creationId xmlns:a16="http://schemas.microsoft.com/office/drawing/2014/main" id="{11FBEA4C-9F1F-964A-8622-C430B7619371}"/>
              </a:ext>
            </a:extLst>
          </p:cNvPr>
          <p:cNvGrpSpPr/>
          <p:nvPr/>
        </p:nvGrpSpPr>
        <p:grpSpPr>
          <a:xfrm>
            <a:off x="4773998" y="3484488"/>
            <a:ext cx="6292400" cy="736600"/>
            <a:chOff x="4730229" y="3434566"/>
            <a:chExt cx="6292400" cy="736600"/>
          </a:xfrm>
        </p:grpSpPr>
        <p:pic>
          <p:nvPicPr>
            <p:cNvPr id="12" name="图片 11">
              <a:extLst>
                <a:ext uri="{FF2B5EF4-FFF2-40B4-BE49-F238E27FC236}">
                  <a16:creationId xmlns:a16="http://schemas.microsoft.com/office/drawing/2014/main" id="{360BDD70-8DC4-FD49-8CD2-F3CFE08CEE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30229" y="3434566"/>
              <a:ext cx="939800" cy="736600"/>
            </a:xfrm>
            <a:prstGeom prst="rect">
              <a:avLst/>
            </a:prstGeom>
          </p:spPr>
        </p:pic>
        <p:pic>
          <p:nvPicPr>
            <p:cNvPr id="14" name="图片 13">
              <a:extLst>
                <a:ext uri="{FF2B5EF4-FFF2-40B4-BE49-F238E27FC236}">
                  <a16:creationId xmlns:a16="http://schemas.microsoft.com/office/drawing/2014/main" id="{B262B7F4-8229-B649-9743-67C8D875E3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8379" y="3434566"/>
              <a:ext cx="939800" cy="736600"/>
            </a:xfrm>
            <a:prstGeom prst="rect">
              <a:avLst/>
            </a:prstGeom>
          </p:spPr>
        </p:pic>
        <p:pic>
          <p:nvPicPr>
            <p:cNvPr id="16" name="图片 15">
              <a:extLst>
                <a:ext uri="{FF2B5EF4-FFF2-40B4-BE49-F238E27FC236}">
                  <a16:creationId xmlns:a16="http://schemas.microsoft.com/office/drawing/2014/main" id="{5887C80B-E4F3-1747-A7A2-1DCDB283369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06529" y="3434566"/>
              <a:ext cx="939800" cy="736600"/>
            </a:xfrm>
            <a:prstGeom prst="rect">
              <a:avLst/>
            </a:prstGeom>
          </p:spPr>
        </p:pic>
        <p:pic>
          <p:nvPicPr>
            <p:cNvPr id="18" name="图片 17">
              <a:extLst>
                <a:ext uri="{FF2B5EF4-FFF2-40B4-BE49-F238E27FC236}">
                  <a16:creationId xmlns:a16="http://schemas.microsoft.com/office/drawing/2014/main" id="{269D9844-CF60-D441-8204-9E741E192C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44679" y="3434566"/>
              <a:ext cx="939800" cy="736600"/>
            </a:xfrm>
            <a:prstGeom prst="rect">
              <a:avLst/>
            </a:prstGeom>
          </p:spPr>
        </p:pic>
        <p:pic>
          <p:nvPicPr>
            <p:cNvPr id="20" name="图片 19">
              <a:extLst>
                <a:ext uri="{FF2B5EF4-FFF2-40B4-BE49-F238E27FC236}">
                  <a16:creationId xmlns:a16="http://schemas.microsoft.com/office/drawing/2014/main" id="{3E0646FF-4F3A-9A42-876D-957FF09596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82829" y="3434566"/>
              <a:ext cx="939800" cy="736600"/>
            </a:xfrm>
            <a:prstGeom prst="rect">
              <a:avLst/>
            </a:prstGeom>
          </p:spPr>
        </p:pic>
      </p:grpSp>
    </p:spTree>
    <p:extLst>
      <p:ext uri="{BB962C8B-B14F-4D97-AF65-F5344CB8AC3E}">
        <p14:creationId xmlns:p14="http://schemas.microsoft.com/office/powerpoint/2010/main" val="1817342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并行提升整体计算强度</a:t>
            </a:r>
          </a:p>
        </p:txBody>
      </p:sp>
      <p:pic>
        <p:nvPicPr>
          <p:cNvPr id="5" name="图片 4">
            <a:extLst>
              <a:ext uri="{FF2B5EF4-FFF2-40B4-BE49-F238E27FC236}">
                <a16:creationId xmlns:a16="http://schemas.microsoft.com/office/drawing/2014/main" id="{73E1BE2A-1668-DC4C-94CB-B50E6664BF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37941" y="1844824"/>
            <a:ext cx="2008811" cy="1260760"/>
          </a:xfrm>
          <a:prstGeom prst="rect">
            <a:avLst/>
          </a:prstGeom>
        </p:spPr>
      </p:pic>
      <p:pic>
        <p:nvPicPr>
          <p:cNvPr id="6" name="图片 5">
            <a:extLst>
              <a:ext uri="{FF2B5EF4-FFF2-40B4-BE49-F238E27FC236}">
                <a16:creationId xmlns:a16="http://schemas.microsoft.com/office/drawing/2014/main" id="{0940475C-D8B6-A248-A6E3-D65E545657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7941" y="3420595"/>
            <a:ext cx="2008811" cy="1269165"/>
          </a:xfrm>
          <a:prstGeom prst="rect">
            <a:avLst/>
          </a:prstGeom>
        </p:spPr>
      </p:pic>
      <p:pic>
        <p:nvPicPr>
          <p:cNvPr id="7" name="图片 6">
            <a:extLst>
              <a:ext uri="{FF2B5EF4-FFF2-40B4-BE49-F238E27FC236}">
                <a16:creationId xmlns:a16="http://schemas.microsoft.com/office/drawing/2014/main" id="{41AC9649-5776-5540-8D1E-5FEF650353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37941" y="5013176"/>
            <a:ext cx="2008811" cy="1260760"/>
          </a:xfrm>
          <a:prstGeom prst="rect">
            <a:avLst/>
          </a:prstGeom>
        </p:spPr>
      </p:pic>
      <p:sp>
        <p:nvSpPr>
          <p:cNvPr id="8" name="内容占位符 2">
            <a:extLst>
              <a:ext uri="{FF2B5EF4-FFF2-40B4-BE49-F238E27FC236}">
                <a16:creationId xmlns:a16="http://schemas.microsoft.com/office/drawing/2014/main" id="{46E06C8B-A479-F749-BFEB-1BAC4DECF923}"/>
              </a:ext>
            </a:extLst>
          </p:cNvPr>
          <p:cNvSpPr txBox="1">
            <a:spLocks/>
          </p:cNvSpPr>
          <p:nvPr/>
        </p:nvSpPr>
        <p:spPr>
          <a:xfrm>
            <a:off x="482005" y="2180609"/>
            <a:ext cx="1439912"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Element-wise</a:t>
            </a:r>
          </a:p>
        </p:txBody>
      </p:sp>
      <p:sp>
        <p:nvSpPr>
          <p:cNvPr id="9" name="内容占位符 2">
            <a:extLst>
              <a:ext uri="{FF2B5EF4-FFF2-40B4-BE49-F238E27FC236}">
                <a16:creationId xmlns:a16="http://schemas.microsoft.com/office/drawing/2014/main" id="{E87706EA-D75D-4440-873C-4F750627D0D8}"/>
              </a:ext>
            </a:extLst>
          </p:cNvPr>
          <p:cNvSpPr txBox="1">
            <a:spLocks/>
          </p:cNvSpPr>
          <p:nvPr/>
        </p:nvSpPr>
        <p:spPr>
          <a:xfrm>
            <a:off x="482005" y="3760582"/>
            <a:ext cx="1439912"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Local</a:t>
            </a:r>
          </a:p>
        </p:txBody>
      </p:sp>
      <p:sp>
        <p:nvSpPr>
          <p:cNvPr id="10" name="内容占位符 2">
            <a:extLst>
              <a:ext uri="{FF2B5EF4-FFF2-40B4-BE49-F238E27FC236}">
                <a16:creationId xmlns:a16="http://schemas.microsoft.com/office/drawing/2014/main" id="{9BA0E70E-7649-2D45-A15E-4DC040CB162F}"/>
              </a:ext>
            </a:extLst>
          </p:cNvPr>
          <p:cNvSpPr txBox="1">
            <a:spLocks/>
          </p:cNvSpPr>
          <p:nvPr/>
        </p:nvSpPr>
        <p:spPr>
          <a:xfrm>
            <a:off x="482005" y="5348961"/>
            <a:ext cx="1439912"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All</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to</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All</a:t>
            </a:r>
          </a:p>
        </p:txBody>
      </p:sp>
      <p:sp>
        <p:nvSpPr>
          <p:cNvPr id="11" name="内容占位符 2">
            <a:extLst>
              <a:ext uri="{FF2B5EF4-FFF2-40B4-BE49-F238E27FC236}">
                <a16:creationId xmlns:a16="http://schemas.microsoft.com/office/drawing/2014/main" id="{F90674A7-574F-6949-8D61-5EB035BFC51D}"/>
              </a:ext>
            </a:extLst>
          </p:cNvPr>
          <p:cNvSpPr txBox="1">
            <a:spLocks/>
          </p:cNvSpPr>
          <p:nvPr/>
        </p:nvSpPr>
        <p:spPr>
          <a:xfrm>
            <a:off x="4514205"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Data</a:t>
            </a:r>
          </a:p>
          <a:p>
            <a:pPr marL="0" indent="0" algn="ctr">
              <a:lnSpc>
                <a:spcPct val="100000"/>
              </a:lnSpc>
              <a:buNone/>
            </a:pPr>
            <a:r>
              <a:rPr kumimoji="1" lang="en-US" altLang="zh-CN" sz="1800" dirty="0">
                <a:solidFill>
                  <a:srgbClr val="91D150"/>
                </a:solidFill>
                <a:latin typeface="Gill Sans MT" panose="020B0502020104020203" pitchFamily="34" charset="0"/>
              </a:rPr>
              <a:t>Scales</a:t>
            </a:r>
          </a:p>
        </p:txBody>
      </p:sp>
      <p:sp>
        <p:nvSpPr>
          <p:cNvPr id="12" name="内容占位符 2">
            <a:extLst>
              <a:ext uri="{FF2B5EF4-FFF2-40B4-BE49-F238E27FC236}">
                <a16:creationId xmlns:a16="http://schemas.microsoft.com/office/drawing/2014/main" id="{4BAE7E28-C767-424B-8F8F-FFB18AC6CFE1}"/>
              </a:ext>
            </a:extLst>
          </p:cNvPr>
          <p:cNvSpPr txBox="1">
            <a:spLocks/>
          </p:cNvSpPr>
          <p:nvPr/>
        </p:nvSpPr>
        <p:spPr>
          <a:xfrm>
            <a:off x="5703990"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Compute</a:t>
            </a:r>
          </a:p>
          <a:p>
            <a:pPr marL="0" indent="0" algn="ctr">
              <a:lnSpc>
                <a:spcPct val="100000"/>
              </a:lnSpc>
              <a:buNone/>
            </a:pPr>
            <a:r>
              <a:rPr kumimoji="1" lang="en-US" altLang="zh-CN" sz="1800" dirty="0">
                <a:solidFill>
                  <a:srgbClr val="91D150"/>
                </a:solidFill>
                <a:latin typeface="Gill Sans MT" panose="020B0502020104020203" pitchFamily="34" charset="0"/>
              </a:rPr>
              <a:t>Scales</a:t>
            </a:r>
          </a:p>
        </p:txBody>
      </p:sp>
      <p:sp>
        <p:nvSpPr>
          <p:cNvPr id="13" name="内容占位符 2">
            <a:extLst>
              <a:ext uri="{FF2B5EF4-FFF2-40B4-BE49-F238E27FC236}">
                <a16:creationId xmlns:a16="http://schemas.microsoft.com/office/drawing/2014/main" id="{A837BB80-C252-3E42-A64D-0F4768E77566}"/>
              </a:ext>
            </a:extLst>
          </p:cNvPr>
          <p:cNvSpPr txBox="1">
            <a:spLocks/>
          </p:cNvSpPr>
          <p:nvPr/>
        </p:nvSpPr>
        <p:spPr>
          <a:xfrm>
            <a:off x="6893775"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Intensity</a:t>
            </a:r>
          </a:p>
          <a:p>
            <a:pPr marL="0" indent="0" algn="ctr">
              <a:lnSpc>
                <a:spcPct val="100000"/>
              </a:lnSpc>
              <a:buNone/>
            </a:pPr>
            <a:r>
              <a:rPr kumimoji="1" lang="en-US" altLang="zh-CN" sz="1800" dirty="0">
                <a:solidFill>
                  <a:srgbClr val="91D150"/>
                </a:solidFill>
                <a:latin typeface="Gill Sans MT" panose="020B0502020104020203" pitchFamily="34" charset="0"/>
              </a:rPr>
              <a:t>Scales</a:t>
            </a:r>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29D7A06B-D474-8846-89F7-2E36688B6797}"/>
                  </a:ext>
                </a:extLst>
              </p:cNvPr>
              <p:cNvSpPr txBox="1">
                <a:spLocks/>
              </p:cNvSpPr>
              <p:nvPr/>
            </p:nvSpPr>
            <p:spPr>
              <a:xfrm>
                <a:off x="4514205"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14" name="内容占位符 2">
                <a:extLst>
                  <a:ext uri="{FF2B5EF4-FFF2-40B4-BE49-F238E27FC236}">
                    <a16:creationId xmlns:a16="http://schemas.microsoft.com/office/drawing/2014/main" id="{29D7A06B-D474-8846-89F7-2E36688B6797}"/>
                  </a:ext>
                </a:extLst>
              </p:cNvPr>
              <p:cNvSpPr txBox="1">
                <a:spLocks noRot="1" noChangeAspect="1" noMove="1" noResize="1" noEditPoints="1" noAdjustHandles="1" noChangeArrowheads="1" noChangeShapeType="1" noTextEdit="1"/>
              </p:cNvSpPr>
              <p:nvPr/>
            </p:nvSpPr>
            <p:spPr>
              <a:xfrm>
                <a:off x="4514205" y="2180609"/>
                <a:ext cx="1216724" cy="589190"/>
              </a:xfrm>
              <a:prstGeom prst="rect">
                <a:avLst/>
              </a:prstGeom>
              <a:blipFill>
                <a:blip r:embed="rId5"/>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A39AA10C-2AEB-234F-BABF-16EAEE20918A}"/>
                  </a:ext>
                </a:extLst>
              </p:cNvPr>
              <p:cNvSpPr txBox="1">
                <a:spLocks/>
              </p:cNvSpPr>
              <p:nvPr/>
            </p:nvSpPr>
            <p:spPr>
              <a:xfrm>
                <a:off x="5741647"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15" name="内容占位符 2">
                <a:extLst>
                  <a:ext uri="{FF2B5EF4-FFF2-40B4-BE49-F238E27FC236}">
                    <a16:creationId xmlns:a16="http://schemas.microsoft.com/office/drawing/2014/main" id="{A39AA10C-2AEB-234F-BABF-16EAEE20918A}"/>
                  </a:ext>
                </a:extLst>
              </p:cNvPr>
              <p:cNvSpPr txBox="1">
                <a:spLocks noRot="1" noChangeAspect="1" noMove="1" noResize="1" noEditPoints="1" noAdjustHandles="1" noChangeArrowheads="1" noChangeShapeType="1" noTextEdit="1"/>
              </p:cNvSpPr>
              <p:nvPr/>
            </p:nvSpPr>
            <p:spPr>
              <a:xfrm>
                <a:off x="5741647" y="2180609"/>
                <a:ext cx="1216724" cy="589190"/>
              </a:xfrm>
              <a:prstGeom prst="rect">
                <a:avLst/>
              </a:prstGeom>
              <a:blipFill>
                <a:blip r:embed="rId6"/>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25B31E21-5526-4B43-AD7E-8375C616C1E8}"/>
                  </a:ext>
                </a:extLst>
              </p:cNvPr>
              <p:cNvSpPr txBox="1">
                <a:spLocks/>
              </p:cNvSpPr>
              <p:nvPr/>
            </p:nvSpPr>
            <p:spPr>
              <a:xfrm>
                <a:off x="6893775"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b="0" i="1" dirty="0" smtClean="0">
                        <a:latin typeface="Cambria Math" panose="02040503050406030204" pitchFamily="18" charset="0"/>
                      </a:rPr>
                      <m:t>1</m:t>
                    </m:r>
                  </m:oMath>
                </a14:m>
                <a:r>
                  <a:rPr kumimoji="1" lang="en-US" altLang="zh-CN" dirty="0">
                    <a:latin typeface="Gill Sans MT" panose="020B0502020104020203" pitchFamily="34" charset="0"/>
                  </a:rPr>
                  <a:t>)</a:t>
                </a:r>
              </a:p>
            </p:txBody>
          </p:sp>
        </mc:Choice>
        <mc:Fallback xmlns="">
          <p:sp>
            <p:nvSpPr>
              <p:cNvPr id="16" name="内容占位符 2">
                <a:extLst>
                  <a:ext uri="{FF2B5EF4-FFF2-40B4-BE49-F238E27FC236}">
                    <a16:creationId xmlns:a16="http://schemas.microsoft.com/office/drawing/2014/main" id="{25B31E21-5526-4B43-AD7E-8375C616C1E8}"/>
                  </a:ext>
                </a:extLst>
              </p:cNvPr>
              <p:cNvSpPr txBox="1">
                <a:spLocks noRot="1" noChangeAspect="1" noMove="1" noResize="1" noEditPoints="1" noAdjustHandles="1" noChangeArrowheads="1" noChangeShapeType="1" noTextEdit="1"/>
              </p:cNvSpPr>
              <p:nvPr/>
            </p:nvSpPr>
            <p:spPr>
              <a:xfrm>
                <a:off x="6893775" y="2180609"/>
                <a:ext cx="1216724" cy="589190"/>
              </a:xfrm>
              <a:prstGeom prst="rect">
                <a:avLst/>
              </a:prstGeom>
              <a:blipFill>
                <a:blip r:embed="rId7"/>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内容占位符 2">
                <a:extLst>
                  <a:ext uri="{FF2B5EF4-FFF2-40B4-BE49-F238E27FC236}">
                    <a16:creationId xmlns:a16="http://schemas.microsoft.com/office/drawing/2014/main" id="{6EA10489-8063-2B45-BA5F-B8D687BB6DC3}"/>
                  </a:ext>
                </a:extLst>
              </p:cNvPr>
              <p:cNvSpPr txBox="1">
                <a:spLocks/>
              </p:cNvSpPr>
              <p:nvPr/>
            </p:nvSpPr>
            <p:spPr>
              <a:xfrm>
                <a:off x="4514205"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xmlns="">
          <p:sp>
            <p:nvSpPr>
              <p:cNvPr id="17" name="内容占位符 2">
                <a:extLst>
                  <a:ext uri="{FF2B5EF4-FFF2-40B4-BE49-F238E27FC236}">
                    <a16:creationId xmlns:a16="http://schemas.microsoft.com/office/drawing/2014/main" id="{6EA10489-8063-2B45-BA5F-B8D687BB6DC3}"/>
                  </a:ext>
                </a:extLst>
              </p:cNvPr>
              <p:cNvSpPr txBox="1">
                <a:spLocks noRot="1" noChangeAspect="1" noMove="1" noResize="1" noEditPoints="1" noAdjustHandles="1" noChangeArrowheads="1" noChangeShapeType="1" noTextEdit="1"/>
              </p:cNvSpPr>
              <p:nvPr/>
            </p:nvSpPr>
            <p:spPr>
              <a:xfrm>
                <a:off x="4514205" y="3760582"/>
                <a:ext cx="1216724" cy="58919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内容占位符 2">
                <a:extLst>
                  <a:ext uri="{FF2B5EF4-FFF2-40B4-BE49-F238E27FC236}">
                    <a16:creationId xmlns:a16="http://schemas.microsoft.com/office/drawing/2014/main" id="{5F08FDA1-AEFD-E94E-93DC-C982F08C2CDC}"/>
                  </a:ext>
                </a:extLst>
              </p:cNvPr>
              <p:cNvSpPr txBox="1">
                <a:spLocks/>
              </p:cNvSpPr>
              <p:nvPr/>
            </p:nvSpPr>
            <p:spPr>
              <a:xfrm>
                <a:off x="5741647"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xmlns="">
          <p:sp>
            <p:nvSpPr>
              <p:cNvPr id="18" name="内容占位符 2">
                <a:extLst>
                  <a:ext uri="{FF2B5EF4-FFF2-40B4-BE49-F238E27FC236}">
                    <a16:creationId xmlns:a16="http://schemas.microsoft.com/office/drawing/2014/main" id="{5F08FDA1-AEFD-E94E-93DC-C982F08C2CDC}"/>
                  </a:ext>
                </a:extLst>
              </p:cNvPr>
              <p:cNvSpPr txBox="1">
                <a:spLocks noRot="1" noChangeAspect="1" noMove="1" noResize="1" noEditPoints="1" noAdjustHandles="1" noChangeArrowheads="1" noChangeShapeType="1" noTextEdit="1"/>
              </p:cNvSpPr>
              <p:nvPr/>
            </p:nvSpPr>
            <p:spPr>
              <a:xfrm>
                <a:off x="5741647" y="3760582"/>
                <a:ext cx="1216724" cy="58919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内容占位符 2">
                <a:extLst>
                  <a:ext uri="{FF2B5EF4-FFF2-40B4-BE49-F238E27FC236}">
                    <a16:creationId xmlns:a16="http://schemas.microsoft.com/office/drawing/2014/main" id="{1FA948ED-8ADB-A648-9ED3-487E499F1E2A}"/>
                  </a:ext>
                </a:extLst>
              </p:cNvPr>
              <p:cNvSpPr txBox="1">
                <a:spLocks/>
              </p:cNvSpPr>
              <p:nvPr/>
            </p:nvSpPr>
            <p:spPr>
              <a:xfrm>
                <a:off x="6893775"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b="0" i="1" dirty="0" smtClean="0">
                        <a:latin typeface="Cambria Math" panose="02040503050406030204" pitchFamily="18" charset="0"/>
                      </a:rPr>
                      <m:t>1</m:t>
                    </m:r>
                  </m:oMath>
                </a14:m>
                <a:r>
                  <a:rPr kumimoji="1" lang="en-US" altLang="zh-CN" dirty="0">
                    <a:latin typeface="Gill Sans MT" panose="020B0502020104020203" pitchFamily="34" charset="0"/>
                  </a:rPr>
                  <a:t>)</a:t>
                </a:r>
              </a:p>
            </p:txBody>
          </p:sp>
        </mc:Choice>
        <mc:Fallback xmlns="">
          <p:sp>
            <p:nvSpPr>
              <p:cNvPr id="19" name="内容占位符 2">
                <a:extLst>
                  <a:ext uri="{FF2B5EF4-FFF2-40B4-BE49-F238E27FC236}">
                    <a16:creationId xmlns:a16="http://schemas.microsoft.com/office/drawing/2014/main" id="{1FA948ED-8ADB-A648-9ED3-487E499F1E2A}"/>
                  </a:ext>
                </a:extLst>
              </p:cNvPr>
              <p:cNvSpPr txBox="1">
                <a:spLocks noRot="1" noChangeAspect="1" noMove="1" noResize="1" noEditPoints="1" noAdjustHandles="1" noChangeArrowheads="1" noChangeShapeType="1" noTextEdit="1"/>
              </p:cNvSpPr>
              <p:nvPr/>
            </p:nvSpPr>
            <p:spPr>
              <a:xfrm>
                <a:off x="6893775" y="3760582"/>
                <a:ext cx="1216724" cy="58919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内容占位符 2">
                <a:extLst>
                  <a:ext uri="{FF2B5EF4-FFF2-40B4-BE49-F238E27FC236}">
                    <a16:creationId xmlns:a16="http://schemas.microsoft.com/office/drawing/2014/main" id="{ECDE8BCC-4E3B-1C49-8A88-F1E7FB735405}"/>
                  </a:ext>
                </a:extLst>
              </p:cNvPr>
              <p:cNvSpPr txBox="1">
                <a:spLocks/>
              </p:cNvSpPr>
              <p:nvPr/>
            </p:nvSpPr>
            <p:spPr>
              <a:xfrm>
                <a:off x="4514205"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20" name="内容占位符 2">
                <a:extLst>
                  <a:ext uri="{FF2B5EF4-FFF2-40B4-BE49-F238E27FC236}">
                    <a16:creationId xmlns:a16="http://schemas.microsoft.com/office/drawing/2014/main" id="{ECDE8BCC-4E3B-1C49-8A88-F1E7FB735405}"/>
                  </a:ext>
                </a:extLst>
              </p:cNvPr>
              <p:cNvSpPr txBox="1">
                <a:spLocks noRot="1" noChangeAspect="1" noMove="1" noResize="1" noEditPoints="1" noAdjustHandles="1" noChangeArrowheads="1" noChangeShapeType="1" noTextEdit="1"/>
              </p:cNvSpPr>
              <p:nvPr/>
            </p:nvSpPr>
            <p:spPr>
              <a:xfrm>
                <a:off x="4514205" y="5348961"/>
                <a:ext cx="1216724" cy="58919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内容占位符 2">
                <a:extLst>
                  <a:ext uri="{FF2B5EF4-FFF2-40B4-BE49-F238E27FC236}">
                    <a16:creationId xmlns:a16="http://schemas.microsoft.com/office/drawing/2014/main" id="{152A1DF9-FE0B-5B41-ADBE-F503CB382EEA}"/>
                  </a:ext>
                </a:extLst>
              </p:cNvPr>
              <p:cNvSpPr txBox="1">
                <a:spLocks/>
              </p:cNvSpPr>
              <p:nvPr/>
            </p:nvSpPr>
            <p:spPr>
              <a:xfrm>
                <a:off x="5741647"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xmlns="">
          <p:sp>
            <p:nvSpPr>
              <p:cNvPr id="21" name="内容占位符 2">
                <a:extLst>
                  <a:ext uri="{FF2B5EF4-FFF2-40B4-BE49-F238E27FC236}">
                    <a16:creationId xmlns:a16="http://schemas.microsoft.com/office/drawing/2014/main" id="{152A1DF9-FE0B-5B41-ADBE-F503CB382EEA}"/>
                  </a:ext>
                </a:extLst>
              </p:cNvPr>
              <p:cNvSpPr txBox="1">
                <a:spLocks noRot="1" noChangeAspect="1" noMove="1" noResize="1" noEditPoints="1" noAdjustHandles="1" noChangeArrowheads="1" noChangeShapeType="1" noTextEdit="1"/>
              </p:cNvSpPr>
              <p:nvPr/>
            </p:nvSpPr>
            <p:spPr>
              <a:xfrm>
                <a:off x="5741647" y="5348961"/>
                <a:ext cx="1216724" cy="58919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内容占位符 2">
                <a:extLst>
                  <a:ext uri="{FF2B5EF4-FFF2-40B4-BE49-F238E27FC236}">
                    <a16:creationId xmlns:a16="http://schemas.microsoft.com/office/drawing/2014/main" id="{30E3AA83-D717-8A42-BA63-6B165B6C8660}"/>
                  </a:ext>
                </a:extLst>
              </p:cNvPr>
              <p:cNvSpPr txBox="1">
                <a:spLocks/>
              </p:cNvSpPr>
              <p:nvPr/>
            </p:nvSpPr>
            <p:spPr>
              <a:xfrm>
                <a:off x="6893775"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22" name="内容占位符 2">
                <a:extLst>
                  <a:ext uri="{FF2B5EF4-FFF2-40B4-BE49-F238E27FC236}">
                    <a16:creationId xmlns:a16="http://schemas.microsoft.com/office/drawing/2014/main" id="{30E3AA83-D717-8A42-BA63-6B165B6C8660}"/>
                  </a:ext>
                </a:extLst>
              </p:cNvPr>
              <p:cNvSpPr txBox="1">
                <a:spLocks noRot="1" noChangeAspect="1" noMove="1" noResize="1" noEditPoints="1" noAdjustHandles="1" noChangeArrowheads="1" noChangeShapeType="1" noTextEdit="1"/>
              </p:cNvSpPr>
              <p:nvPr/>
            </p:nvSpPr>
            <p:spPr>
              <a:xfrm>
                <a:off x="6893775" y="5348961"/>
                <a:ext cx="1216724" cy="589190"/>
              </a:xfrm>
              <a:prstGeom prst="rect">
                <a:avLst/>
              </a:prstGeom>
              <a:blipFill>
                <a:blip r:embed="rId12"/>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6DB06B0B-02DD-D848-AE1E-06FB1FCCD9D9}"/>
              </a:ext>
            </a:extLst>
          </p:cNvPr>
          <p:cNvGrpSpPr/>
          <p:nvPr/>
        </p:nvGrpSpPr>
        <p:grpSpPr>
          <a:xfrm>
            <a:off x="8546901" y="2028023"/>
            <a:ext cx="2736056" cy="1221577"/>
            <a:chOff x="8978701" y="679570"/>
            <a:chExt cx="2736056" cy="1221577"/>
          </a:xfrm>
        </p:grpSpPr>
        <p:sp>
          <p:nvSpPr>
            <p:cNvPr id="23" name="内容占位符 2">
              <a:extLst>
                <a:ext uri="{FF2B5EF4-FFF2-40B4-BE49-F238E27FC236}">
                  <a16:creationId xmlns:a16="http://schemas.microsoft.com/office/drawing/2014/main" id="{EF11EE44-C6D3-314E-9F94-57639A9A1C79}"/>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24" name="内容占位符 2">
              <a:extLst>
                <a:ext uri="{FF2B5EF4-FFF2-40B4-BE49-F238E27FC236}">
                  <a16:creationId xmlns:a16="http://schemas.microsoft.com/office/drawing/2014/main" id="{8723BA3F-CDE7-5242-8612-53ED6DD1338B}"/>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26" name="图片 25">
              <a:extLst>
                <a:ext uri="{FF2B5EF4-FFF2-40B4-BE49-F238E27FC236}">
                  <a16:creationId xmlns:a16="http://schemas.microsoft.com/office/drawing/2014/main" id="{4B36EF7B-0BA5-CE48-92B1-7B7C6352AB2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82757" y="679570"/>
              <a:ext cx="2229405" cy="921013"/>
            </a:xfrm>
            <a:prstGeom prst="rect">
              <a:avLst/>
            </a:prstGeom>
          </p:spPr>
        </p:pic>
        <p:cxnSp>
          <p:nvCxnSpPr>
            <p:cNvPr id="28" name="直线连接符 27">
              <a:extLst>
                <a:ext uri="{FF2B5EF4-FFF2-40B4-BE49-F238E27FC236}">
                  <a16:creationId xmlns:a16="http://schemas.microsoft.com/office/drawing/2014/main" id="{E2894960-947C-9B4E-9210-3C9FFF7691A6}"/>
                </a:ext>
              </a:extLst>
            </p:cNvPr>
            <p:cNvCxnSpPr>
              <a:cxnSpLocks/>
            </p:cNvCxnSpPr>
            <p:nvPr/>
          </p:nvCxnSpPr>
          <p:spPr bwMode="auto">
            <a:xfrm>
              <a:off x="9482757" y="1147001"/>
              <a:ext cx="2232000" cy="12731"/>
            </a:xfrm>
            <a:prstGeom prst="line">
              <a:avLst/>
            </a:prstGeom>
            <a:noFill/>
            <a:ln w="19050" cap="flat" cmpd="sng" algn="ctr">
              <a:solidFill>
                <a:srgbClr val="91D150"/>
              </a:solidFill>
              <a:prstDash val="solid"/>
              <a:round/>
              <a:headEnd type="none" w="med" len="med"/>
              <a:tailEnd type="none" w="med" len="med"/>
            </a:ln>
            <a:effectLst/>
          </p:spPr>
        </p:cxnSp>
      </p:grpSp>
      <p:grpSp>
        <p:nvGrpSpPr>
          <p:cNvPr id="33" name="组合 32">
            <a:extLst>
              <a:ext uri="{FF2B5EF4-FFF2-40B4-BE49-F238E27FC236}">
                <a16:creationId xmlns:a16="http://schemas.microsoft.com/office/drawing/2014/main" id="{D1F1BB50-2D31-554D-8E2B-36D512753E7D}"/>
              </a:ext>
            </a:extLst>
          </p:cNvPr>
          <p:cNvGrpSpPr/>
          <p:nvPr/>
        </p:nvGrpSpPr>
        <p:grpSpPr>
          <a:xfrm>
            <a:off x="8546901" y="3648203"/>
            <a:ext cx="2736056" cy="1221577"/>
            <a:chOff x="8978701" y="679570"/>
            <a:chExt cx="2736056" cy="1221577"/>
          </a:xfrm>
        </p:grpSpPr>
        <p:sp>
          <p:nvSpPr>
            <p:cNvPr id="34" name="内容占位符 2">
              <a:extLst>
                <a:ext uri="{FF2B5EF4-FFF2-40B4-BE49-F238E27FC236}">
                  <a16:creationId xmlns:a16="http://schemas.microsoft.com/office/drawing/2014/main" id="{32697F11-8137-4748-A83F-0B115FBA5088}"/>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35" name="内容占位符 2">
              <a:extLst>
                <a:ext uri="{FF2B5EF4-FFF2-40B4-BE49-F238E27FC236}">
                  <a16:creationId xmlns:a16="http://schemas.microsoft.com/office/drawing/2014/main" id="{6E555B86-690C-4342-A659-584D4584EE4D}"/>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36" name="图片 35">
              <a:extLst>
                <a:ext uri="{FF2B5EF4-FFF2-40B4-BE49-F238E27FC236}">
                  <a16:creationId xmlns:a16="http://schemas.microsoft.com/office/drawing/2014/main" id="{F9082937-F444-5B44-A9BE-9F77CAC6275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82757" y="679570"/>
              <a:ext cx="2229405" cy="921013"/>
            </a:xfrm>
            <a:prstGeom prst="rect">
              <a:avLst/>
            </a:prstGeom>
          </p:spPr>
        </p:pic>
        <p:cxnSp>
          <p:nvCxnSpPr>
            <p:cNvPr id="37" name="直线连接符 36">
              <a:extLst>
                <a:ext uri="{FF2B5EF4-FFF2-40B4-BE49-F238E27FC236}">
                  <a16:creationId xmlns:a16="http://schemas.microsoft.com/office/drawing/2014/main" id="{352FB800-33BD-974F-9302-6F02EF177867}"/>
                </a:ext>
              </a:extLst>
            </p:cNvPr>
            <p:cNvCxnSpPr>
              <a:cxnSpLocks/>
            </p:cNvCxnSpPr>
            <p:nvPr/>
          </p:nvCxnSpPr>
          <p:spPr bwMode="auto">
            <a:xfrm>
              <a:off x="9482757" y="1147001"/>
              <a:ext cx="2232000" cy="12731"/>
            </a:xfrm>
            <a:prstGeom prst="line">
              <a:avLst/>
            </a:prstGeom>
            <a:noFill/>
            <a:ln w="19050" cap="flat" cmpd="sng" algn="ctr">
              <a:solidFill>
                <a:srgbClr val="91D150"/>
              </a:solidFill>
              <a:prstDash val="solid"/>
              <a:round/>
              <a:headEnd type="none" w="med" len="med"/>
              <a:tailEnd type="none" w="med" len="med"/>
            </a:ln>
            <a:effectLst/>
          </p:spPr>
        </p:cxnSp>
      </p:grpSp>
      <p:grpSp>
        <p:nvGrpSpPr>
          <p:cNvPr id="38" name="组合 37">
            <a:extLst>
              <a:ext uri="{FF2B5EF4-FFF2-40B4-BE49-F238E27FC236}">
                <a16:creationId xmlns:a16="http://schemas.microsoft.com/office/drawing/2014/main" id="{72E1D909-BA16-FF44-B074-71AC55FE4BE1}"/>
              </a:ext>
            </a:extLst>
          </p:cNvPr>
          <p:cNvGrpSpPr/>
          <p:nvPr/>
        </p:nvGrpSpPr>
        <p:grpSpPr>
          <a:xfrm>
            <a:off x="8546901" y="5268383"/>
            <a:ext cx="2733461" cy="1221577"/>
            <a:chOff x="8978701" y="679570"/>
            <a:chExt cx="2733461" cy="1221577"/>
          </a:xfrm>
        </p:grpSpPr>
        <p:sp>
          <p:nvSpPr>
            <p:cNvPr id="39" name="内容占位符 2">
              <a:extLst>
                <a:ext uri="{FF2B5EF4-FFF2-40B4-BE49-F238E27FC236}">
                  <a16:creationId xmlns:a16="http://schemas.microsoft.com/office/drawing/2014/main" id="{57126F2B-D608-1A41-B2D0-8C3F3E260B08}"/>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40" name="内容占位符 2">
              <a:extLst>
                <a:ext uri="{FF2B5EF4-FFF2-40B4-BE49-F238E27FC236}">
                  <a16:creationId xmlns:a16="http://schemas.microsoft.com/office/drawing/2014/main" id="{C79B5E6C-83D5-A94D-9E79-F02FA095E518}"/>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41" name="图片 40">
              <a:extLst>
                <a:ext uri="{FF2B5EF4-FFF2-40B4-BE49-F238E27FC236}">
                  <a16:creationId xmlns:a16="http://schemas.microsoft.com/office/drawing/2014/main" id="{31BE5E6D-1AE7-7A45-9394-71BDA84F684D}"/>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82757" y="679570"/>
              <a:ext cx="2229405" cy="921013"/>
            </a:xfrm>
            <a:prstGeom prst="rect">
              <a:avLst/>
            </a:prstGeom>
          </p:spPr>
        </p:pic>
        <p:cxnSp>
          <p:nvCxnSpPr>
            <p:cNvPr id="42" name="直线连接符 41">
              <a:extLst>
                <a:ext uri="{FF2B5EF4-FFF2-40B4-BE49-F238E27FC236}">
                  <a16:creationId xmlns:a16="http://schemas.microsoft.com/office/drawing/2014/main" id="{1A0D7002-1ACB-BD47-9529-905AA5F2A6C3}"/>
                </a:ext>
              </a:extLst>
            </p:cNvPr>
            <p:cNvCxnSpPr>
              <a:cxnSpLocks/>
            </p:cNvCxnSpPr>
            <p:nvPr/>
          </p:nvCxnSpPr>
          <p:spPr bwMode="auto">
            <a:xfrm flipV="1">
              <a:off x="9504146" y="732675"/>
              <a:ext cx="2197196" cy="832687"/>
            </a:xfrm>
            <a:prstGeom prst="line">
              <a:avLst/>
            </a:prstGeom>
            <a:noFill/>
            <a:ln w="19050" cap="flat" cmpd="sng" algn="ctr">
              <a:solidFill>
                <a:srgbClr val="91D150"/>
              </a:solidFill>
              <a:prstDash val="solid"/>
              <a:round/>
              <a:headEnd type="none" w="med" len="med"/>
              <a:tailEnd type="none" w="med" len="med"/>
            </a:ln>
            <a:effectLst/>
          </p:spPr>
        </p:cxnSp>
      </p:grpSp>
    </p:spTree>
    <p:extLst>
      <p:ext uri="{BB962C8B-B14F-4D97-AF65-F5344CB8AC3E}">
        <p14:creationId xmlns:p14="http://schemas.microsoft.com/office/powerpoint/2010/main" val="3103153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nvGraphicFramePr>
        <p:xfrm>
          <a:off x="553765" y="1278902"/>
          <a:ext cx="10963476" cy="5102427"/>
        </p:xfrm>
        <a:graphic>
          <a:graphicData uri="http://schemas.openxmlformats.org/drawingml/2006/table">
            <a:tbl>
              <a:tblPr firstRow="1" bandRow="1">
                <a:tableStyleId>{72833802-FEF1-4C79-8D5D-14CF1EAF98D9}</a:tableStyleId>
              </a:tblPr>
              <a:tblGrid>
                <a:gridCol w="1218164">
                  <a:extLst>
                    <a:ext uri="{9D8B030D-6E8A-4147-A177-3AD203B41FA5}">
                      <a16:colId xmlns:a16="http://schemas.microsoft.com/office/drawing/2014/main" val="3217182464"/>
                    </a:ext>
                  </a:extLst>
                </a:gridCol>
                <a:gridCol w="1218164">
                  <a:extLst>
                    <a:ext uri="{9D8B030D-6E8A-4147-A177-3AD203B41FA5}">
                      <a16:colId xmlns:a16="http://schemas.microsoft.com/office/drawing/2014/main" val="1916073929"/>
                    </a:ext>
                  </a:extLst>
                </a:gridCol>
                <a:gridCol w="1218164">
                  <a:extLst>
                    <a:ext uri="{9D8B030D-6E8A-4147-A177-3AD203B41FA5}">
                      <a16:colId xmlns:a16="http://schemas.microsoft.com/office/drawing/2014/main" val="2888375680"/>
                    </a:ext>
                  </a:extLst>
                </a:gridCol>
                <a:gridCol w="1218164">
                  <a:extLst>
                    <a:ext uri="{9D8B030D-6E8A-4147-A177-3AD203B41FA5}">
                      <a16:colId xmlns:a16="http://schemas.microsoft.com/office/drawing/2014/main" val="907300847"/>
                    </a:ext>
                  </a:extLst>
                </a:gridCol>
                <a:gridCol w="1218164">
                  <a:extLst>
                    <a:ext uri="{9D8B030D-6E8A-4147-A177-3AD203B41FA5}">
                      <a16:colId xmlns:a16="http://schemas.microsoft.com/office/drawing/2014/main" val="930843774"/>
                    </a:ext>
                  </a:extLst>
                </a:gridCol>
                <a:gridCol w="1218164">
                  <a:extLst>
                    <a:ext uri="{9D8B030D-6E8A-4147-A177-3AD203B41FA5}">
                      <a16:colId xmlns:a16="http://schemas.microsoft.com/office/drawing/2014/main" val="2096408800"/>
                    </a:ext>
                  </a:extLst>
                </a:gridCol>
                <a:gridCol w="1218164">
                  <a:extLst>
                    <a:ext uri="{9D8B030D-6E8A-4147-A177-3AD203B41FA5}">
                      <a16:colId xmlns:a16="http://schemas.microsoft.com/office/drawing/2014/main" val="3546679735"/>
                    </a:ext>
                  </a:extLst>
                </a:gridCol>
                <a:gridCol w="1218164">
                  <a:extLst>
                    <a:ext uri="{9D8B030D-6E8A-4147-A177-3AD203B41FA5}">
                      <a16:colId xmlns:a16="http://schemas.microsoft.com/office/drawing/2014/main" val="2877730472"/>
                    </a:ext>
                  </a:extLst>
                </a:gridCol>
                <a:gridCol w="1218164">
                  <a:extLst>
                    <a:ext uri="{9D8B030D-6E8A-4147-A177-3AD203B41FA5}">
                      <a16:colId xmlns:a16="http://schemas.microsoft.com/office/drawing/2014/main" val="303184290"/>
                    </a:ext>
                  </a:extLst>
                </a:gridCol>
              </a:tblGrid>
              <a:tr h="473287">
                <a:tc>
                  <a:txBody>
                    <a:bodyPr/>
                    <a:lstStyle/>
                    <a:p>
                      <a:pPr algn="l"/>
                      <a:r>
                        <a:rPr lang="zh-CN" altLang="en-US" sz="12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Fermi</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Kepler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Maxwell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Pascal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Turing</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Ampere</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Hopper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73287">
                <a:tc>
                  <a:txBody>
                    <a:bodyPr/>
                    <a:lstStyle/>
                    <a:p>
                      <a:pPr algn="l"/>
                      <a:r>
                        <a:rPr lang="zh-CN" altLang="en-US" sz="12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费米</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开普勒</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麦克斯韦</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帕斯卡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56946874"/>
                  </a:ext>
                </a:extLst>
              </a:tr>
              <a:tr h="473287">
                <a:tc>
                  <a:txBody>
                    <a:bodyPr/>
                    <a:lstStyle/>
                    <a:p>
                      <a:pPr algn="l"/>
                      <a:r>
                        <a:rPr lang="zh-CN" altLang="en-US" sz="12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2014</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2016</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2017</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2018</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3965975679"/>
                  </a:ext>
                </a:extLst>
              </a:tr>
              <a:tr h="1342062">
                <a:tc>
                  <a:txBody>
                    <a:bodyPr/>
                    <a:lstStyle/>
                    <a:p>
                      <a:pPr algn="l"/>
                      <a:r>
                        <a:rPr lang="zh-CN" altLang="en-US" sz="12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，一共</a:t>
                      </a:r>
                      <a:r>
                        <a:rPr lang="en-US" altLang="zh-CN" sz="1050" dirty="0">
                          <a:solidFill>
                            <a:srgbClr val="374154"/>
                          </a:solidFill>
                          <a:latin typeface="Microsoft YaHei" panose="020B0503020204020204" pitchFamily="34" charset="-122"/>
                          <a:ea typeface="Microsoft YaHei" panose="020B0503020204020204" pitchFamily="34" charset="-122"/>
                        </a:rPr>
                        <a:t>512</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endParaRPr lang="en-US" altLang="zh-CN"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15</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4</a:t>
                      </a:r>
                      <a:r>
                        <a:rPr lang="zh-CN" altLang="en-US" sz="1050" dirty="0">
                          <a:solidFill>
                            <a:srgbClr val="374154"/>
                          </a:solidFill>
                          <a:latin typeface="Microsoft YaHei" panose="020B0503020204020204" pitchFamily="34" charset="-122"/>
                          <a:ea typeface="Microsoft YaHei" panose="020B0503020204020204" pitchFamily="34" charset="-122"/>
                        </a:rPr>
                        <a:t>个处理块，每个处理块包括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LD/ST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Unit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8</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SFU</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GP100</a:t>
                      </a:r>
                      <a:r>
                        <a:rPr lang="zh-CN" altLang="en-US" sz="1050" dirty="0">
                          <a:solidFill>
                            <a:srgbClr val="374154"/>
                          </a:solidFill>
                          <a:latin typeface="Microsoft YaHei" panose="020B0503020204020204" pitchFamily="34" charset="-122"/>
                          <a:ea typeface="Microsoft YaHei" panose="020B0503020204020204" pitchFamily="34" charset="-122"/>
                        </a:rPr>
                        <a:t>有</a:t>
                      </a:r>
                      <a:r>
                        <a:rPr lang="en-US" altLang="zh-CN" sz="1050" dirty="0">
                          <a:solidFill>
                            <a:srgbClr val="374154"/>
                          </a:solidFill>
                          <a:latin typeface="Microsoft YaHei" panose="020B0503020204020204" pitchFamily="34" charset="-122"/>
                          <a:ea typeface="Microsoft YaHei" panose="020B0503020204020204" pitchFamily="34" charset="-122"/>
                        </a:rPr>
                        <a:t>60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DP</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102</a:t>
                      </a:r>
                      <a:r>
                        <a:rPr lang="zh-CN" altLang="en-US" sz="1050" dirty="0">
                          <a:solidFill>
                            <a:srgbClr val="374154"/>
                          </a:solidFill>
                          <a:latin typeface="Microsoft YaHei" panose="020B0503020204020204" pitchFamily="34" charset="-122"/>
                          <a:ea typeface="Microsoft YaHei" panose="020B0503020204020204" pitchFamily="34" charset="-122"/>
                        </a:rPr>
                        <a:t>核心</a:t>
                      </a:r>
                      <a:r>
                        <a:rPr lang="en-US" altLang="zh-CN" sz="1050" dirty="0">
                          <a:solidFill>
                            <a:srgbClr val="374154"/>
                          </a:solidFill>
                          <a:latin typeface="Microsoft YaHei" panose="020B0503020204020204" pitchFamily="34" charset="-122"/>
                          <a:ea typeface="Microsoft YaHei" panose="020B0503020204020204" pitchFamily="34" charset="-122"/>
                        </a:rPr>
                        <a:t>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重新设计，每个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2700429239"/>
                  </a:ext>
                </a:extLst>
              </a:tr>
              <a:tr h="1342062">
                <a:tc>
                  <a:txBody>
                    <a:bodyPr/>
                    <a:lstStyle/>
                    <a:p>
                      <a:pPr algn="l"/>
                      <a:r>
                        <a:rPr lang="zh-CN" altLang="en-US" sz="1200" b="1" dirty="0">
                          <a:solidFill>
                            <a:srgbClr val="374154"/>
                          </a:solidFill>
                          <a:latin typeface="+mj-ea"/>
                          <a:ea typeface="+mj-ea"/>
                        </a:rPr>
                        <a:t>特点</a:t>
                      </a:r>
                      <a:r>
                        <a:rPr lang="en-US" altLang="zh-CN" sz="1200" b="1" dirty="0">
                          <a:solidFill>
                            <a:srgbClr val="374154"/>
                          </a:solidFill>
                          <a:latin typeface="+mj-ea"/>
                          <a:ea typeface="+mj-ea"/>
                        </a:rPr>
                        <a:t>&amp;</a:t>
                      </a:r>
                      <a:r>
                        <a:rPr lang="zh-CN" altLang="en-US" sz="12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首个完整</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计算架构，支持与共享存储结合的</a:t>
                      </a:r>
                      <a:r>
                        <a:rPr lang="en-US" altLang="zh-CN" sz="1050" dirty="0">
                          <a:solidFill>
                            <a:srgbClr val="374154"/>
                          </a:solidFill>
                          <a:latin typeface="Microsoft YaHei" panose="020B0503020204020204" pitchFamily="34" charset="-122"/>
                          <a:ea typeface="Microsoft YaHei" panose="020B0503020204020204" pitchFamily="34" charset="-122"/>
                        </a:rPr>
                        <a:t>Cache</a:t>
                      </a:r>
                      <a:r>
                        <a:rPr lang="zh-CN" altLang="en-US" sz="1050" dirty="0">
                          <a:solidFill>
                            <a:srgbClr val="374154"/>
                          </a:solidFill>
                          <a:latin typeface="Microsoft YaHei" panose="020B0503020204020204" pitchFamily="34" charset="-122"/>
                          <a:ea typeface="Microsoft YaHei" panose="020B0503020204020204" pitchFamily="34" charset="-122"/>
                        </a:rPr>
                        <a:t>层次</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架构，支持</a:t>
                      </a:r>
                      <a:r>
                        <a:rPr lang="en-US" altLang="zh-CN" sz="1050" dirty="0">
                          <a:solidFill>
                            <a:srgbClr val="374154"/>
                          </a:solidFill>
                          <a:latin typeface="Microsoft YaHei" panose="020B0503020204020204" pitchFamily="34" charset="-122"/>
                          <a:ea typeface="Microsoft YaHei" panose="020B0503020204020204" pitchFamily="34" charset="-122"/>
                        </a:rPr>
                        <a:t>ECC</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游戏性能大幅提升，首次支持</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Direct</a:t>
                      </a:r>
                      <a:r>
                        <a:rPr lang="zh-CN" altLang="en-US" sz="1050" dirty="0">
                          <a:solidFill>
                            <a:srgbClr val="374154"/>
                          </a:solidFill>
                          <a:latin typeface="Microsoft YaHei" panose="020B0503020204020204" pitchFamily="34" charset="-122"/>
                          <a:ea typeface="Microsoft YaHei" panose="020B0503020204020204" pitchFamily="34" charset="-122"/>
                        </a:rPr>
                        <a:t>技术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每组</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单元从</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个减少到每组</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个，每个</a:t>
                      </a:r>
                      <a:r>
                        <a:rPr lang="en-US" altLang="zh-CN" sz="1050" dirty="0">
                          <a:solidFill>
                            <a:srgbClr val="374154"/>
                          </a:solidFill>
                          <a:latin typeface="Microsoft YaHei" panose="020B0503020204020204" pitchFamily="34" charset="-122"/>
                          <a:ea typeface="Microsoft YaHei" panose="020B0503020204020204" pitchFamily="34" charset="-122"/>
                        </a:rPr>
                        <a:t>SMM</a:t>
                      </a:r>
                      <a:r>
                        <a:rPr lang="zh-CN" altLang="en-US" sz="1050" dirty="0">
                          <a:solidFill>
                            <a:srgbClr val="374154"/>
                          </a:solidFill>
                          <a:latin typeface="Microsoft YaHei" panose="020B0503020204020204" pitchFamily="34" charset="-122"/>
                          <a:ea typeface="Microsoft YaHei" panose="020B0503020204020204" pitchFamily="34" charset="-122"/>
                        </a:rPr>
                        <a:t>单元拥有更多逻辑控制电路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a:t>
                      </a:r>
                      <a:r>
                        <a:rPr lang="zh-CN" altLang="en-US" sz="1050" dirty="0">
                          <a:solidFill>
                            <a:srgbClr val="374154"/>
                          </a:solidFill>
                          <a:latin typeface="Microsoft YaHei" panose="020B0503020204020204" pitchFamily="34" charset="-122"/>
                          <a:ea typeface="Microsoft YaHei" panose="020B0503020204020204" pitchFamily="34" charset="-122"/>
                        </a:rPr>
                        <a:t>第一代，双向互联带宽</a:t>
                      </a:r>
                      <a:r>
                        <a:rPr lang="en-US" altLang="zh-CN" sz="1050" dirty="0">
                          <a:solidFill>
                            <a:srgbClr val="374154"/>
                          </a:solidFill>
                          <a:latin typeface="Microsoft YaHei" panose="020B0503020204020204" pitchFamily="34" charset="-122"/>
                          <a:ea typeface="Microsoft YaHei" panose="020B0503020204020204" pitchFamily="34" charset="-122"/>
                        </a:rPr>
                        <a:t>160GB/s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拥有</a:t>
                      </a:r>
                      <a:r>
                        <a:rPr lang="en-US" altLang="zh-CN" sz="1050" dirty="0">
                          <a:solidFill>
                            <a:srgbClr val="374154"/>
                          </a:solidFill>
                          <a:latin typeface="Microsoft YaHei" panose="020B0503020204020204" pitchFamily="34" charset="-122"/>
                          <a:ea typeface="Microsoft YaHei" panose="020B0503020204020204" pitchFamily="34" charset="-122"/>
                        </a:rPr>
                        <a:t>56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HBM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第一代，支持</a:t>
                      </a:r>
                      <a:r>
                        <a:rPr lang="en-US" altLang="zh-CN" sz="1050" dirty="0">
                          <a:solidFill>
                            <a:srgbClr val="374154"/>
                          </a:solidFill>
                          <a:latin typeface="Microsoft YaHei" panose="020B0503020204020204" pitchFamily="34" charset="-122"/>
                          <a:ea typeface="Microsoft YaHei" panose="020B0503020204020204" pitchFamily="34" charset="-122"/>
                        </a:rPr>
                        <a:t>AI</a:t>
                      </a:r>
                      <a:r>
                        <a:rPr lang="zh-CN" altLang="en-US" sz="105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a:t>
                      </a:r>
                      <a:r>
                        <a:rPr lang="zh-CN" altLang="en-US" sz="105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Core3.0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NVLink3.0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Core4.0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NVlink4.0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1813788961"/>
                  </a:ext>
                </a:extLst>
              </a:tr>
              <a:tr h="525155">
                <a:tc>
                  <a:txBody>
                    <a:bodyPr/>
                    <a:lstStyle/>
                    <a:p>
                      <a:pPr algn="l"/>
                      <a:r>
                        <a:rPr lang="zh-CN" altLang="en-US" sz="12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40/28nm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30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16nm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153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211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186</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909445051"/>
                  </a:ext>
                </a:extLst>
              </a:tr>
              <a:tr h="473287">
                <a:tc>
                  <a:txBody>
                    <a:bodyPr/>
                    <a:lstStyle/>
                    <a:p>
                      <a:pPr algn="l"/>
                      <a:r>
                        <a:rPr lang="zh-CN" altLang="en-US" sz="12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Quadro</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7000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K80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K40M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M5000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M4000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GTX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9XX</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P6000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TTX1080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050" dirty="0" err="1">
                          <a:solidFill>
                            <a:srgbClr val="374154"/>
                          </a:solidFill>
                          <a:latin typeface="Microsoft YaHei" panose="020B0503020204020204" pitchFamily="34" charset="-122"/>
                          <a:ea typeface="Microsoft YaHei" panose="020B0503020204020204" pitchFamily="34" charset="-122"/>
                        </a:rPr>
                        <a:t>TiTan</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V</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T4</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RTX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A30</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H100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3583538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5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AI</a:t>
            </a:r>
            <a:r>
              <a:rPr kumimoji="1" lang="zh-CN" altLang="en-US" sz="9600" b="1" dirty="0">
                <a:solidFill>
                  <a:srgbClr val="91D150"/>
                </a:solidFill>
                <a:latin typeface="Futura Medium" panose="020B0602020204020303" pitchFamily="34" charset="-79"/>
                <a:cs typeface="Futura Medium" panose="020B0602020204020303" pitchFamily="34" charset="-79"/>
              </a:rPr>
              <a:t>计算模式</a:t>
            </a:r>
            <a:endParaRPr kumimoji="1" lang="en-US" altLang="zh-CN" sz="9600" b="1" dirty="0">
              <a:solidFill>
                <a:srgbClr val="91D150"/>
              </a:solidFill>
              <a:latin typeface="Futura Medium" panose="020B0602020204020303" pitchFamily="34" charset="-79"/>
              <a:cs typeface="Futura Medium" panose="020B0602020204020303" pitchFamily="34" charset="-79"/>
            </a:endParaRPr>
          </a:p>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与线程关系</a:t>
            </a:r>
          </a:p>
        </p:txBody>
      </p:sp>
    </p:spTree>
    <p:extLst>
      <p:ext uri="{BB962C8B-B14F-4D97-AF65-F5344CB8AC3E}">
        <p14:creationId xmlns:p14="http://schemas.microsoft.com/office/powerpoint/2010/main" val="2463000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a:t>
            </a:r>
          </a:p>
        </p:txBody>
      </p:sp>
      <p:pic>
        <p:nvPicPr>
          <p:cNvPr id="7" name="图片 6">
            <a:extLst>
              <a:ext uri="{FF2B5EF4-FFF2-40B4-BE49-F238E27FC236}">
                <a16:creationId xmlns:a16="http://schemas.microsoft.com/office/drawing/2014/main" id="{9182C391-5E36-9D48-91AE-3F88E9529B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5863" y="2636912"/>
            <a:ext cx="9325036" cy="2377884"/>
          </a:xfrm>
          <a:prstGeom prst="rect">
            <a:avLst/>
          </a:prstGeom>
        </p:spPr>
      </p:pic>
    </p:spTree>
    <p:extLst>
      <p:ext uri="{BB962C8B-B14F-4D97-AF65-F5344CB8AC3E}">
        <p14:creationId xmlns:p14="http://schemas.microsoft.com/office/powerpoint/2010/main" val="1002214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a:t>
            </a:r>
          </a:p>
        </p:txBody>
      </p:sp>
      <p:pic>
        <p:nvPicPr>
          <p:cNvPr id="5" name="图片 4">
            <a:extLst>
              <a:ext uri="{FF2B5EF4-FFF2-40B4-BE49-F238E27FC236}">
                <a16:creationId xmlns:a16="http://schemas.microsoft.com/office/drawing/2014/main" id="{B1980B7A-90CB-0649-B5B2-F71BAD4F7F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17861" y="1556792"/>
            <a:ext cx="9361040" cy="4493299"/>
          </a:xfrm>
          <a:prstGeom prst="rect">
            <a:avLst/>
          </a:prstGeom>
        </p:spPr>
      </p:pic>
    </p:spTree>
    <p:extLst>
      <p:ext uri="{BB962C8B-B14F-4D97-AF65-F5344CB8AC3E}">
        <p14:creationId xmlns:p14="http://schemas.microsoft.com/office/powerpoint/2010/main" val="1229330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计算强度与矩阵乘的关系</a:t>
            </a:r>
          </a:p>
        </p:txBody>
      </p:sp>
      <p:pic>
        <p:nvPicPr>
          <p:cNvPr id="5" name="图片 4">
            <a:extLst>
              <a:ext uri="{FF2B5EF4-FFF2-40B4-BE49-F238E27FC236}">
                <a16:creationId xmlns:a16="http://schemas.microsoft.com/office/drawing/2014/main" id="{C46678B0-8B05-9344-851B-F58C09879F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1837" y="2271237"/>
            <a:ext cx="3814524" cy="1118927"/>
          </a:xfrm>
          <a:prstGeom prst="rect">
            <a:avLst/>
          </a:prstGeom>
        </p:spPr>
      </p:pic>
      <p:sp>
        <p:nvSpPr>
          <p:cNvPr id="6" name="内容占位符 2">
            <a:extLst>
              <a:ext uri="{FF2B5EF4-FFF2-40B4-BE49-F238E27FC236}">
                <a16:creationId xmlns:a16="http://schemas.microsoft.com/office/drawing/2014/main" id="{4B6B9F59-F1A4-514D-A2CC-0E8AB18F098B}"/>
              </a:ext>
            </a:extLst>
          </p:cNvPr>
          <p:cNvSpPr txBox="1">
            <a:spLocks/>
          </p:cNvSpPr>
          <p:nvPr/>
        </p:nvSpPr>
        <p:spPr>
          <a:xfrm>
            <a:off x="2137941" y="4293096"/>
            <a:ext cx="3960440" cy="15833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r">
              <a:lnSpc>
                <a:spcPct val="200000"/>
              </a:lnSpc>
              <a:buNone/>
            </a:pPr>
            <a:r>
              <a:rPr kumimoji="1" lang="en-US" altLang="zh-CN" dirty="0">
                <a:latin typeface="Gill Sans MT" panose="020B0502020104020203" pitchFamily="34" charset="0"/>
              </a:rPr>
              <a:t>Arithmetic</a:t>
            </a:r>
            <a:r>
              <a:rPr kumimoji="1" lang="zh-CN" altLang="en-US" dirty="0">
                <a:latin typeface="Gill Sans MT" panose="020B0502020104020203" pitchFamily="34" charset="0"/>
              </a:rPr>
              <a:t> </a:t>
            </a:r>
            <a:r>
              <a:rPr kumimoji="1" lang="en-US" altLang="zh-CN" dirty="0">
                <a:latin typeface="Gill Sans MT" panose="020B0502020104020203" pitchFamily="34" charset="0"/>
              </a:rPr>
              <a:t>complexity</a:t>
            </a:r>
            <a:r>
              <a:rPr kumimoji="1" lang="zh-CN" altLang="en-US" dirty="0">
                <a:latin typeface="Gill Sans MT" panose="020B0502020104020203" pitchFamily="34" charset="0"/>
              </a:rPr>
              <a:t> </a:t>
            </a:r>
            <a:r>
              <a:rPr kumimoji="1" lang="en-US" altLang="zh-CN" dirty="0">
                <a:latin typeface="Gill Sans MT" panose="020B0502020104020203" pitchFamily="34" charset="0"/>
              </a:rPr>
              <a:t>is</a:t>
            </a:r>
            <a:r>
              <a:rPr kumimoji="1" lang="zh-CN" altLang="en-US" dirty="0">
                <a:latin typeface="Gill Sans MT" panose="020B0502020104020203" pitchFamily="34" charset="0"/>
              </a:rPr>
              <a:t> </a:t>
            </a:r>
            <a:r>
              <a:rPr kumimoji="1" lang="en-US" altLang="zh-CN" dirty="0">
                <a:latin typeface="Gill Sans MT" panose="020B0502020104020203" pitchFamily="34" charset="0"/>
              </a:rPr>
              <a:t>therefore:</a:t>
            </a:r>
          </a:p>
          <a:p>
            <a:pPr marL="0" indent="0" algn="r">
              <a:lnSpc>
                <a:spcPct val="200000"/>
              </a:lnSpc>
              <a:buNone/>
            </a:pPr>
            <a:r>
              <a:rPr kumimoji="1" lang="en-US" altLang="zh-CN" dirty="0">
                <a:latin typeface="Gill Sans MT" panose="020B0502020104020203" pitchFamily="34" charset="0"/>
              </a:rPr>
              <a:t>Number</a:t>
            </a:r>
            <a:r>
              <a:rPr kumimoji="1" lang="zh-CN" altLang="en-US" dirty="0">
                <a:latin typeface="Gill Sans MT" panose="020B0502020104020203" pitchFamily="34" charset="0"/>
              </a:rPr>
              <a:t> </a:t>
            </a:r>
            <a:r>
              <a:rPr kumimoji="1" lang="en-US" altLang="zh-CN" dirty="0">
                <a:latin typeface="Gill Sans MT" panose="020B0502020104020203" pitchFamily="34" charset="0"/>
              </a:rPr>
              <a:t>of</a:t>
            </a:r>
            <a:r>
              <a:rPr kumimoji="1" lang="zh-CN" altLang="en-US" dirty="0">
                <a:latin typeface="Gill Sans MT" panose="020B0502020104020203" pitchFamily="34" charset="0"/>
              </a:rPr>
              <a:t> </a:t>
            </a:r>
            <a:r>
              <a:rPr kumimoji="1" lang="en-US" altLang="zh-CN" dirty="0">
                <a:latin typeface="Gill Sans MT" panose="020B0502020104020203" pitchFamily="34" charset="0"/>
              </a:rPr>
              <a:t>data</a:t>
            </a:r>
            <a:r>
              <a:rPr kumimoji="1" lang="zh-CN" altLang="en-US" dirty="0">
                <a:latin typeface="Gill Sans MT" panose="020B0502020104020203" pitchFamily="34" charset="0"/>
              </a:rPr>
              <a:t> </a:t>
            </a:r>
            <a:r>
              <a:rPr kumimoji="1" lang="en-US" altLang="zh-CN" dirty="0">
                <a:latin typeface="Gill Sans MT" panose="020B0502020104020203" pitchFamily="34" charset="0"/>
              </a:rPr>
              <a:t>loads:</a:t>
            </a:r>
          </a:p>
          <a:p>
            <a:pPr marL="0" indent="0" algn="r">
              <a:lnSpc>
                <a:spcPct val="200000"/>
              </a:lnSpc>
              <a:buNone/>
            </a:pPr>
            <a:r>
              <a:rPr kumimoji="1" lang="en-US" altLang="zh-CN" dirty="0">
                <a:latin typeface="Gill Sans MT" panose="020B0502020104020203" pitchFamily="34" charset="0"/>
              </a:rPr>
              <a:t>Arithmetic</a:t>
            </a:r>
            <a:r>
              <a:rPr kumimoji="1" lang="zh-CN" altLang="en-US" dirty="0">
                <a:latin typeface="Gill Sans MT" panose="020B0502020104020203" pitchFamily="34" charset="0"/>
              </a:rPr>
              <a:t> </a:t>
            </a:r>
            <a:r>
              <a:rPr kumimoji="1" lang="en-US" altLang="zh-CN" dirty="0">
                <a:latin typeface="Gill Sans MT" panose="020B0502020104020203" pitchFamily="34" charset="0"/>
              </a:rPr>
              <a:t>intensity</a:t>
            </a:r>
            <a:r>
              <a:rPr kumimoji="1" lang="zh-CN" altLang="en-US" dirty="0">
                <a:latin typeface="Gill Sans MT" panose="020B0502020104020203" pitchFamily="34" charset="0"/>
              </a:rPr>
              <a:t> </a:t>
            </a:r>
            <a:r>
              <a:rPr kumimoji="1" lang="en-US" altLang="zh-CN" dirty="0">
                <a:latin typeface="Gill Sans MT" panose="020B0502020104020203" pitchFamily="34" charset="0"/>
              </a:rPr>
              <a:t>scales</a:t>
            </a:r>
            <a:r>
              <a:rPr kumimoji="1" lang="zh-CN" altLang="en-US" dirty="0">
                <a:latin typeface="Gill Sans MT" panose="020B0502020104020203" pitchFamily="34" charset="0"/>
              </a:rPr>
              <a:t> </a:t>
            </a:r>
            <a:r>
              <a:rPr kumimoji="1" lang="en-US" altLang="zh-CN" dirty="0">
                <a:latin typeface="Gill Sans MT" panose="020B0502020104020203" pitchFamily="34" charset="0"/>
              </a:rPr>
              <a:t>as:</a:t>
            </a:r>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2DDD3430-ED61-B246-B1E5-F13F4B7B2149}"/>
                  </a:ext>
                </a:extLst>
              </p:cNvPr>
              <p:cNvSpPr txBox="1">
                <a:spLocks/>
              </p:cNvSpPr>
              <p:nvPr/>
            </p:nvSpPr>
            <p:spPr>
              <a:xfrm>
                <a:off x="6177229" y="4365104"/>
                <a:ext cx="2945488" cy="15833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200000"/>
                  </a:lnSpc>
                  <a:buNone/>
                </a:pPr>
                <a14:m>
                  <m:oMathPara xmlns:m="http://schemas.openxmlformats.org/officeDocument/2006/math">
                    <m:oMathParaPr>
                      <m:jc m:val="left"/>
                    </m:oMathParaPr>
                    <m:oMath xmlns:m="http://schemas.openxmlformats.org/officeDocument/2006/math">
                      <m:sSup>
                        <m:sSupPr>
                          <m:ctrlPr>
                            <a:rPr kumimoji="1" lang="en-US" altLang="zh-CN" b="1" i="1" dirty="0" smtClean="0">
                              <a:solidFill>
                                <a:srgbClr val="91D150"/>
                              </a:solidFill>
                              <a:latin typeface="Cambria Math" panose="02040503050406030204" pitchFamily="18" charset="0"/>
                            </a:rPr>
                          </m:ctrlPr>
                        </m:sSupPr>
                        <m:e>
                          <m:r>
                            <a:rPr kumimoji="1" lang="en-US" altLang="zh-CN" b="1" i="1" dirty="0">
                              <a:solidFill>
                                <a:srgbClr val="91D150"/>
                              </a:solidFill>
                              <a:latin typeface="Cambria Math" panose="02040503050406030204" pitchFamily="18" charset="0"/>
                            </a:rPr>
                            <m:t>𝑵</m:t>
                          </m:r>
                        </m:e>
                        <m:sup>
                          <m:r>
                            <a:rPr kumimoji="1" lang="en-US" altLang="zh-CN" b="1" i="1" dirty="0">
                              <a:solidFill>
                                <a:srgbClr val="91D150"/>
                              </a:solidFill>
                              <a:latin typeface="Cambria Math" panose="02040503050406030204" pitchFamily="18" charset="0"/>
                            </a:rPr>
                            <m:t>𝟐</m:t>
                          </m:r>
                        </m:sup>
                      </m:sSup>
                      <m:r>
                        <a:rPr kumimoji="1" lang="en-US" altLang="zh-CN" b="1" i="1" dirty="0">
                          <a:solidFill>
                            <a:srgbClr val="91D150"/>
                          </a:solidFill>
                          <a:latin typeface="Cambria Math" panose="02040503050406030204" pitchFamily="18" charset="0"/>
                        </a:rPr>
                        <m:t> </m:t>
                      </m:r>
                      <m:r>
                        <a:rPr kumimoji="1" lang="en-US" altLang="zh-CN" b="1" i="1" dirty="0" smtClean="0">
                          <a:solidFill>
                            <a:srgbClr val="91D150"/>
                          </a:solidFill>
                          <a:latin typeface="Cambria Math" panose="02040503050406030204" pitchFamily="18" charset="0"/>
                          <a:ea typeface="Cambria Math" panose="02040503050406030204" pitchFamily="18" charset="0"/>
                        </a:rPr>
                        <m:t>×</m:t>
                      </m:r>
                      <m:d>
                        <m:dPr>
                          <m:ctrlPr>
                            <a:rPr kumimoji="1" lang="en-US" altLang="zh-CN" b="1" i="1" dirty="0" smtClean="0">
                              <a:solidFill>
                                <a:srgbClr val="91D150"/>
                              </a:solidFill>
                              <a:latin typeface="Cambria Math" panose="02040503050406030204" pitchFamily="18" charset="0"/>
                              <a:ea typeface="Cambria Math" panose="02040503050406030204" pitchFamily="18" charset="0"/>
                            </a:rPr>
                          </m:ctrlPr>
                        </m:dPr>
                        <m:e>
                          <m:r>
                            <a:rPr kumimoji="1" lang="en-US" altLang="zh-CN" b="1" i="1" dirty="0" smtClean="0">
                              <a:solidFill>
                                <a:srgbClr val="91D150"/>
                              </a:solidFill>
                              <a:latin typeface="Cambria Math" panose="02040503050406030204" pitchFamily="18" charset="0"/>
                              <a:ea typeface="Cambria Math" panose="02040503050406030204" pitchFamily="18" charset="0"/>
                            </a:rPr>
                            <m:t>𝟐</m:t>
                          </m:r>
                          <m:r>
                            <a:rPr kumimoji="1" lang="en-US" altLang="zh-CN" b="1" i="1" dirty="0" smtClean="0">
                              <a:solidFill>
                                <a:srgbClr val="91D150"/>
                              </a:solidFill>
                              <a:latin typeface="Cambria Math" panose="02040503050406030204" pitchFamily="18" charset="0"/>
                              <a:ea typeface="Cambria Math" panose="02040503050406030204" pitchFamily="18" charset="0"/>
                            </a:rPr>
                            <m:t>𝑵</m:t>
                          </m:r>
                        </m:e>
                      </m:d>
                      <m:r>
                        <a:rPr kumimoji="1" lang="en-US" altLang="zh-CN" b="1" i="1" dirty="0" smtClean="0">
                          <a:solidFill>
                            <a:srgbClr val="91D150"/>
                          </a:solidFill>
                          <a:latin typeface="Cambria Math" panose="02040503050406030204" pitchFamily="18" charset="0"/>
                          <a:ea typeface="Cambria Math" panose="02040503050406030204" pitchFamily="18" charset="0"/>
                        </a:rPr>
                        <m:t>=</m:t>
                      </m:r>
                      <m:r>
                        <a:rPr kumimoji="1" lang="en-US" altLang="zh-CN" b="1" i="1" dirty="0" smtClean="0">
                          <a:solidFill>
                            <a:srgbClr val="91D150"/>
                          </a:solidFill>
                          <a:latin typeface="Cambria Math" panose="02040503050406030204" pitchFamily="18" charset="0"/>
                          <a:ea typeface="Cambria Math" panose="02040503050406030204" pitchFamily="18" charset="0"/>
                        </a:rPr>
                        <m:t>𝟐</m:t>
                      </m:r>
                      <m:sSup>
                        <m:sSupPr>
                          <m:ctrlPr>
                            <a:rPr kumimoji="1" lang="en-US" altLang="zh-CN" b="1" i="1" dirty="0">
                              <a:solidFill>
                                <a:srgbClr val="91D150"/>
                              </a:solidFill>
                              <a:latin typeface="Cambria Math" panose="02040503050406030204" pitchFamily="18" charset="0"/>
                            </a:rPr>
                          </m:ctrlPr>
                        </m:sSupPr>
                        <m:e>
                          <m:r>
                            <a:rPr kumimoji="1" lang="en-US" altLang="zh-CN" b="1" i="1" dirty="0">
                              <a:solidFill>
                                <a:srgbClr val="91D150"/>
                              </a:solidFill>
                              <a:latin typeface="Cambria Math" panose="02040503050406030204" pitchFamily="18" charset="0"/>
                            </a:rPr>
                            <m:t>𝑵</m:t>
                          </m:r>
                        </m:e>
                        <m:sup>
                          <m:r>
                            <a:rPr kumimoji="1" lang="en-US" altLang="zh-CN" b="1" i="1" dirty="0">
                              <a:solidFill>
                                <a:srgbClr val="91D150"/>
                              </a:solidFill>
                              <a:latin typeface="Cambria Math" panose="02040503050406030204" pitchFamily="18" charset="0"/>
                            </a:rPr>
                            <m:t>𝟑</m:t>
                          </m:r>
                        </m:sup>
                      </m:sSup>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𝑵</m:t>
                      </m:r>
                    </m:oMath>
                  </m:oMathPara>
                </a14:m>
                <a:endParaRPr kumimoji="1" lang="en-US" altLang="zh-CN" b="1" dirty="0">
                  <a:solidFill>
                    <a:srgbClr val="91D150"/>
                  </a:solidFill>
                  <a:latin typeface="Gill Sans MT" panose="020B0502020104020203" pitchFamily="34" charset="0"/>
                </a:endParaRPr>
              </a:p>
              <a:p>
                <a:pPr marL="0" indent="0">
                  <a:lnSpc>
                    <a:spcPct val="200000"/>
                  </a:lnSpc>
                  <a:buNone/>
                </a:pPr>
                <a14:m>
                  <m:oMathPara xmlns:m="http://schemas.openxmlformats.org/officeDocument/2006/math">
                    <m:oMathParaPr>
                      <m:jc m:val="left"/>
                    </m:oMathParaPr>
                    <m:oMath xmlns:m="http://schemas.openxmlformats.org/officeDocument/2006/math">
                      <m:r>
                        <a:rPr kumimoji="1" lang="en-US" altLang="zh-CN" b="1" i="1" dirty="0" smtClean="0">
                          <a:solidFill>
                            <a:srgbClr val="91D150"/>
                          </a:solidFill>
                          <a:latin typeface="Cambria Math" panose="02040503050406030204" pitchFamily="18" charset="0"/>
                        </a:rPr>
                        <m:t>𝑶</m:t>
                      </m:r>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𝑵</m:t>
                      </m:r>
                      <m:r>
                        <a:rPr kumimoji="1" lang="en-US" altLang="zh-CN" b="1" i="1" dirty="0" smtClean="0">
                          <a:solidFill>
                            <a:srgbClr val="91D150"/>
                          </a:solidFill>
                          <a:latin typeface="Cambria Math" panose="02040503050406030204" pitchFamily="18" charset="0"/>
                        </a:rPr>
                        <m:t>)</m:t>
                      </m:r>
                    </m:oMath>
                  </m:oMathPara>
                </a14:m>
                <a:endParaRPr kumimoji="1" lang="en-US" altLang="zh-CN" b="1" dirty="0">
                  <a:solidFill>
                    <a:srgbClr val="91D150"/>
                  </a:solidFill>
                  <a:latin typeface="Gill Sans MT" panose="020B0502020104020203" pitchFamily="34" charset="0"/>
                </a:endParaRPr>
              </a:p>
              <a:p>
                <a:pPr marL="0" indent="0">
                  <a:lnSpc>
                    <a:spcPct val="200000"/>
                  </a:lnSpc>
                  <a:buNone/>
                </a:pPr>
                <a14:m>
                  <m:oMathPara xmlns:m="http://schemas.openxmlformats.org/officeDocument/2006/math">
                    <m:oMathParaPr>
                      <m:jc m:val="left"/>
                    </m:oMathParaPr>
                    <m:oMath xmlns:m="http://schemas.openxmlformats.org/officeDocument/2006/math">
                      <m:sSup>
                        <m:sSupPr>
                          <m:ctrlPr>
                            <a:rPr kumimoji="1" lang="en-US" altLang="zh-CN" b="1" i="1" dirty="0" smtClean="0">
                              <a:solidFill>
                                <a:srgbClr val="91D150"/>
                              </a:solidFill>
                              <a:latin typeface="Cambria Math" panose="02040503050406030204" pitchFamily="18" charset="0"/>
                            </a:rPr>
                          </m:ctrlPr>
                        </m:sSupPr>
                        <m:e>
                          <m:r>
                            <a:rPr kumimoji="1" lang="en-US" altLang="zh-CN" b="1" i="1" dirty="0">
                              <a:solidFill>
                                <a:srgbClr val="91D150"/>
                              </a:solidFill>
                              <a:latin typeface="Cambria Math" panose="02040503050406030204" pitchFamily="18" charset="0"/>
                            </a:rPr>
                            <m:t>𝑵</m:t>
                          </m:r>
                        </m:e>
                        <m:sup>
                          <m:r>
                            <a:rPr kumimoji="1" lang="en-US" altLang="zh-CN" b="1" i="1" dirty="0" smtClean="0">
                              <a:solidFill>
                                <a:srgbClr val="91D150"/>
                              </a:solidFill>
                              <a:latin typeface="Cambria Math" panose="02040503050406030204" pitchFamily="18" charset="0"/>
                            </a:rPr>
                            <m:t>𝟑</m:t>
                          </m:r>
                        </m:sup>
                      </m:sSup>
                      <m:r>
                        <a:rPr kumimoji="1" lang="en-US" altLang="zh-CN" b="1" i="1" dirty="0" smtClean="0">
                          <a:solidFill>
                            <a:srgbClr val="91D150"/>
                          </a:solidFill>
                          <a:latin typeface="Cambria Math" panose="02040503050406030204" pitchFamily="18" charset="0"/>
                        </a:rPr>
                        <m:t>/</m:t>
                      </m:r>
                      <m:sSup>
                        <m:sSupPr>
                          <m:ctrlPr>
                            <a:rPr kumimoji="1" lang="en-US" altLang="zh-CN" b="1" i="1" dirty="0" smtClean="0">
                              <a:solidFill>
                                <a:srgbClr val="91D150"/>
                              </a:solidFill>
                              <a:latin typeface="Cambria Math" panose="02040503050406030204" pitchFamily="18" charset="0"/>
                            </a:rPr>
                          </m:ctrlPr>
                        </m:sSupPr>
                        <m:e>
                          <m:r>
                            <a:rPr kumimoji="1" lang="zh-CN" altLang="en-US" b="1" i="1" dirty="0" smtClean="0">
                              <a:solidFill>
                                <a:srgbClr val="91D150"/>
                              </a:solidFill>
                              <a:latin typeface="Cambria Math" panose="02040503050406030204" pitchFamily="18" charset="0"/>
                            </a:rPr>
                            <m:t> </m:t>
                          </m:r>
                          <m:r>
                            <a:rPr kumimoji="1" lang="en-US" altLang="zh-CN" b="1" i="1" dirty="0">
                              <a:solidFill>
                                <a:srgbClr val="91D150"/>
                              </a:solidFill>
                              <a:latin typeface="Cambria Math" panose="02040503050406030204" pitchFamily="18" charset="0"/>
                            </a:rPr>
                            <m:t>𝑵</m:t>
                          </m:r>
                        </m:e>
                        <m:sup>
                          <m:r>
                            <a:rPr kumimoji="1" lang="en-US" altLang="zh-CN" b="1" i="1" dirty="0" smtClean="0">
                              <a:solidFill>
                                <a:srgbClr val="91D150"/>
                              </a:solidFill>
                              <a:latin typeface="Cambria Math" panose="02040503050406030204" pitchFamily="18" charset="0"/>
                            </a:rPr>
                            <m:t>𝟐</m:t>
                          </m:r>
                        </m:sup>
                      </m:sSup>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𝑶</m:t>
                      </m:r>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𝑵</m:t>
                      </m:r>
                      <m:r>
                        <a:rPr kumimoji="1" lang="en-US" altLang="zh-CN" b="1" i="1" dirty="0" smtClean="0">
                          <a:solidFill>
                            <a:srgbClr val="91D150"/>
                          </a:solidFill>
                          <a:latin typeface="Cambria Math" panose="02040503050406030204" pitchFamily="18" charset="0"/>
                        </a:rPr>
                        <m:t>)</m:t>
                      </m:r>
                    </m:oMath>
                  </m:oMathPara>
                </a14:m>
                <a:endParaRPr kumimoji="1" lang="en-US" altLang="zh-CN" b="1" dirty="0">
                  <a:solidFill>
                    <a:srgbClr val="91D150"/>
                  </a:solidFill>
                  <a:latin typeface="Gill Sans MT" panose="020B0502020104020203" pitchFamily="34" charset="0"/>
                </a:endParaRPr>
              </a:p>
            </p:txBody>
          </p:sp>
        </mc:Choice>
        <mc:Fallback xmlns="">
          <p:sp>
            <p:nvSpPr>
              <p:cNvPr id="7" name="内容占位符 2">
                <a:extLst>
                  <a:ext uri="{FF2B5EF4-FFF2-40B4-BE49-F238E27FC236}">
                    <a16:creationId xmlns:a16="http://schemas.microsoft.com/office/drawing/2014/main" id="{2DDD3430-ED61-B246-B1E5-F13F4B7B2149}"/>
                  </a:ext>
                </a:extLst>
              </p:cNvPr>
              <p:cNvSpPr txBox="1">
                <a:spLocks noRot="1" noChangeAspect="1" noMove="1" noResize="1" noEditPoints="1" noAdjustHandles="1" noChangeArrowheads="1" noChangeShapeType="1" noTextEdit="1"/>
              </p:cNvSpPr>
              <p:nvPr/>
            </p:nvSpPr>
            <p:spPr>
              <a:xfrm>
                <a:off x="6177229" y="4365104"/>
                <a:ext cx="2945488" cy="1583376"/>
              </a:xfrm>
              <a:prstGeom prst="rect">
                <a:avLst/>
              </a:prstGeom>
              <a:blipFill>
                <a:blip r:embed="rId3"/>
                <a:stretch>
                  <a:fillRect b="-10400"/>
                </a:stretch>
              </a:blipFill>
            </p:spPr>
            <p:txBody>
              <a:bodyPr/>
              <a:lstStyle/>
              <a:p>
                <a:r>
                  <a:rPr lang="zh-CN" altLang="en-US">
                    <a:noFill/>
                  </a:rPr>
                  <a:t> </a:t>
                </a:r>
              </a:p>
            </p:txBody>
          </p:sp>
        </mc:Fallback>
      </mc:AlternateContent>
      <p:sp>
        <p:nvSpPr>
          <p:cNvPr id="8" name="内容占位符 2">
            <a:extLst>
              <a:ext uri="{FF2B5EF4-FFF2-40B4-BE49-F238E27FC236}">
                <a16:creationId xmlns:a16="http://schemas.microsoft.com/office/drawing/2014/main" id="{7FCC2F83-78E9-024F-857B-95F0D8AE56EE}"/>
              </a:ext>
            </a:extLst>
          </p:cNvPr>
          <p:cNvSpPr txBox="1">
            <a:spLocks/>
          </p:cNvSpPr>
          <p:nvPr/>
        </p:nvSpPr>
        <p:spPr>
          <a:xfrm>
            <a:off x="5594325" y="2204864"/>
            <a:ext cx="5760640" cy="123460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en-US" altLang="zh-CN" sz="1800" dirty="0">
                <a:latin typeface="Gill Sans MT" panose="020B0502020104020203" pitchFamily="34" charset="0"/>
              </a:rPr>
              <a:t>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row</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elements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multiply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with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column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elements</a:t>
            </a:r>
          </a:p>
          <a:p>
            <a:r>
              <a:rPr kumimoji="1" lang="en-US" altLang="zh-CN" sz="1800" dirty="0">
                <a:latin typeface="Gill Sans MT" panose="020B0502020104020203" pitchFamily="34" charset="0"/>
              </a:rPr>
              <a:t>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additions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create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the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final</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result</a:t>
            </a:r>
          </a:p>
          <a:p>
            <a:r>
              <a:rPr kumimoji="1" lang="en-US" altLang="zh-CN" sz="1800" dirty="0">
                <a:latin typeface="Gill Sans MT" panose="020B0502020104020203" pitchFamily="34" charset="0"/>
              </a:rPr>
              <a:t>This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done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N^2</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times,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once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for</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each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result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element</a:t>
            </a:r>
          </a:p>
        </p:txBody>
      </p:sp>
      <p:sp>
        <p:nvSpPr>
          <p:cNvPr id="9" name="内容占位符 2">
            <a:extLst>
              <a:ext uri="{FF2B5EF4-FFF2-40B4-BE49-F238E27FC236}">
                <a16:creationId xmlns:a16="http://schemas.microsoft.com/office/drawing/2014/main" id="{E18194BB-B650-7F4F-8146-113B5A29CD2E}"/>
              </a:ext>
            </a:extLst>
          </p:cNvPr>
          <p:cNvSpPr txBox="1">
            <a:spLocks/>
          </p:cNvSpPr>
          <p:nvPr/>
        </p:nvSpPr>
        <p:spPr>
          <a:xfrm>
            <a:off x="5594325" y="1700808"/>
            <a:ext cx="5760640" cy="47088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dirty="0">
                <a:latin typeface="Gill Sans MT" panose="020B0502020104020203" pitchFamily="34" charset="0"/>
              </a:rPr>
              <a:t>For</a:t>
            </a:r>
            <a:r>
              <a:rPr kumimoji="1" lang="zh-CN" altLang="en-US" dirty="0">
                <a:latin typeface="Gill Sans MT" panose="020B0502020104020203" pitchFamily="34" charset="0"/>
              </a:rPr>
              <a:t> </a:t>
            </a:r>
            <a:r>
              <a:rPr kumimoji="1" lang="en-US" altLang="zh-CN" dirty="0">
                <a:latin typeface="Gill Sans MT" panose="020B0502020104020203" pitchFamily="34" charset="0"/>
              </a:rPr>
              <a:t>an</a:t>
            </a:r>
            <a:r>
              <a:rPr kumimoji="1" lang="zh-CN" altLang="en-US" dirty="0">
                <a:latin typeface="Gill Sans MT" panose="020B0502020104020203" pitchFamily="34" charset="0"/>
              </a:rPr>
              <a:t> </a:t>
            </a:r>
            <a:r>
              <a:rPr kumimoji="1" lang="en-US" altLang="zh-CN" dirty="0" err="1">
                <a:latin typeface="Gill Sans MT" panose="020B0502020104020203" pitchFamily="34" charset="0"/>
              </a:rPr>
              <a:t>NxN</a:t>
            </a:r>
            <a:r>
              <a:rPr kumimoji="1" lang="zh-CN" altLang="en-US" dirty="0">
                <a:latin typeface="Gill Sans MT" panose="020B0502020104020203" pitchFamily="34" charset="0"/>
              </a:rPr>
              <a:t> </a:t>
            </a:r>
            <a:r>
              <a:rPr kumimoji="1" lang="en-US" altLang="zh-CN" dirty="0">
                <a:latin typeface="Gill Sans MT" panose="020B0502020104020203" pitchFamily="34" charset="0"/>
              </a:rPr>
              <a:t>matrix:</a:t>
            </a:r>
          </a:p>
        </p:txBody>
      </p:sp>
    </p:spTree>
    <p:extLst>
      <p:ext uri="{BB962C8B-B14F-4D97-AF65-F5344CB8AC3E}">
        <p14:creationId xmlns:p14="http://schemas.microsoft.com/office/powerpoint/2010/main" val="3728278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算术强度</a:t>
            </a:r>
          </a:p>
        </p:txBody>
      </p:sp>
    </p:spTree>
    <p:extLst>
      <p:ext uri="{BB962C8B-B14F-4D97-AF65-F5344CB8AC3E}">
        <p14:creationId xmlns:p14="http://schemas.microsoft.com/office/powerpoint/2010/main" val="2158257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计算利用率</a:t>
            </a:r>
          </a:p>
        </p:txBody>
      </p:sp>
      <p:pic>
        <p:nvPicPr>
          <p:cNvPr id="2" name="图片 1">
            <a:extLst>
              <a:ext uri="{FF2B5EF4-FFF2-40B4-BE49-F238E27FC236}">
                <a16:creationId xmlns:a16="http://schemas.microsoft.com/office/drawing/2014/main" id="{574FA449-32FC-594D-820F-920A35E6299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49900" y="1266769"/>
            <a:ext cx="10310941" cy="4883392"/>
          </a:xfrm>
          <a:prstGeom prst="roundRect">
            <a:avLst>
              <a:gd name="adj" fmla="val 6041"/>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9058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计算利用率</a:t>
            </a:r>
          </a:p>
        </p:txBody>
      </p:sp>
      <p:pic>
        <p:nvPicPr>
          <p:cNvPr id="3" name="图片 2">
            <a:extLst>
              <a:ext uri="{FF2B5EF4-FFF2-40B4-BE49-F238E27FC236}">
                <a16:creationId xmlns:a16="http://schemas.microsoft.com/office/drawing/2014/main" id="{3372AE5D-2051-A84F-9328-F41241FB728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956799" y="1292990"/>
            <a:ext cx="10297144" cy="4855634"/>
          </a:xfrm>
          <a:prstGeom prst="roundRect">
            <a:avLst>
              <a:gd name="adj" fmla="val 10753"/>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02267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小矩阵计算</a:t>
            </a:r>
          </a:p>
        </p:txBody>
      </p:sp>
      <p:pic>
        <p:nvPicPr>
          <p:cNvPr id="6" name="图片 5">
            <a:extLst>
              <a:ext uri="{FF2B5EF4-FFF2-40B4-BE49-F238E27FC236}">
                <a16:creationId xmlns:a16="http://schemas.microsoft.com/office/drawing/2014/main" id="{7FA9A068-0BCB-0144-B5EB-2310E2D30E4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95749" y="1445199"/>
            <a:ext cx="4162672" cy="4820334"/>
          </a:xfrm>
          <a:prstGeom prst="rect">
            <a:avLst/>
          </a:prstGeom>
        </p:spPr>
      </p:pic>
      <p:sp>
        <p:nvSpPr>
          <p:cNvPr id="7" name="内容占位符 2">
            <a:extLst>
              <a:ext uri="{FF2B5EF4-FFF2-40B4-BE49-F238E27FC236}">
                <a16:creationId xmlns:a16="http://schemas.microsoft.com/office/drawing/2014/main" id="{F8F5BADB-D987-3444-ACE6-C5206BCBB4CA}"/>
              </a:ext>
            </a:extLst>
          </p:cNvPr>
          <p:cNvSpPr txBox="1">
            <a:spLocks/>
          </p:cNvSpPr>
          <p:nvPr/>
        </p:nvSpPr>
        <p:spPr>
          <a:xfrm>
            <a:off x="625773" y="1440455"/>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B/W</a:t>
            </a:r>
          </a:p>
        </p:txBody>
      </p:sp>
      <p:sp>
        <p:nvSpPr>
          <p:cNvPr id="8" name="内容占位符 2">
            <a:extLst>
              <a:ext uri="{FF2B5EF4-FFF2-40B4-BE49-F238E27FC236}">
                <a16:creationId xmlns:a16="http://schemas.microsoft.com/office/drawing/2014/main" id="{7185E69D-61B4-7645-9D87-A48CD408F5F3}"/>
              </a:ext>
            </a:extLst>
          </p:cNvPr>
          <p:cNvSpPr txBox="1">
            <a:spLocks/>
          </p:cNvSpPr>
          <p:nvPr/>
        </p:nvSpPr>
        <p:spPr>
          <a:xfrm>
            <a:off x="625773" y="2780929"/>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13x</a:t>
            </a:r>
          </a:p>
        </p:txBody>
      </p:sp>
      <p:sp>
        <p:nvSpPr>
          <p:cNvPr id="9" name="内容占位符 2">
            <a:extLst>
              <a:ext uri="{FF2B5EF4-FFF2-40B4-BE49-F238E27FC236}">
                <a16:creationId xmlns:a16="http://schemas.microsoft.com/office/drawing/2014/main" id="{36511ED6-5DE2-EB43-A9B1-214B3849A50B}"/>
              </a:ext>
            </a:extLst>
          </p:cNvPr>
          <p:cNvSpPr txBox="1">
            <a:spLocks/>
          </p:cNvSpPr>
          <p:nvPr/>
        </p:nvSpPr>
        <p:spPr>
          <a:xfrm>
            <a:off x="625773" y="3812760"/>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3x</a:t>
            </a:r>
          </a:p>
        </p:txBody>
      </p:sp>
      <p:sp>
        <p:nvSpPr>
          <p:cNvPr id="10" name="内容占位符 2">
            <a:extLst>
              <a:ext uri="{FF2B5EF4-FFF2-40B4-BE49-F238E27FC236}">
                <a16:creationId xmlns:a16="http://schemas.microsoft.com/office/drawing/2014/main" id="{73596722-4799-F34D-90E8-323420019CA7}"/>
              </a:ext>
            </a:extLst>
          </p:cNvPr>
          <p:cNvSpPr txBox="1">
            <a:spLocks/>
          </p:cNvSpPr>
          <p:nvPr/>
        </p:nvSpPr>
        <p:spPr>
          <a:xfrm>
            <a:off x="625773" y="5472903"/>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1x</a:t>
            </a:r>
          </a:p>
        </p:txBody>
      </p:sp>
      <p:sp>
        <p:nvSpPr>
          <p:cNvPr id="11" name="内容占位符 2">
            <a:extLst>
              <a:ext uri="{FF2B5EF4-FFF2-40B4-BE49-F238E27FC236}">
                <a16:creationId xmlns:a16="http://schemas.microsoft.com/office/drawing/2014/main" id="{C0EB6B24-672F-B54F-9CB9-A90F66EB43EF}"/>
              </a:ext>
            </a:extLst>
          </p:cNvPr>
          <p:cNvSpPr txBox="1">
            <a:spLocks/>
          </p:cNvSpPr>
          <p:nvPr/>
        </p:nvSpPr>
        <p:spPr>
          <a:xfrm>
            <a:off x="1273845" y="1424905"/>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Latency</a:t>
            </a:r>
          </a:p>
        </p:txBody>
      </p:sp>
      <p:sp>
        <p:nvSpPr>
          <p:cNvPr id="12" name="内容占位符 2">
            <a:extLst>
              <a:ext uri="{FF2B5EF4-FFF2-40B4-BE49-F238E27FC236}">
                <a16:creationId xmlns:a16="http://schemas.microsoft.com/office/drawing/2014/main" id="{A0BA7188-18FE-464B-B54F-604E29F46495}"/>
              </a:ext>
            </a:extLst>
          </p:cNvPr>
          <p:cNvSpPr txBox="1">
            <a:spLocks/>
          </p:cNvSpPr>
          <p:nvPr/>
        </p:nvSpPr>
        <p:spPr>
          <a:xfrm>
            <a:off x="1273845" y="2780928"/>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1x</a:t>
            </a:r>
          </a:p>
        </p:txBody>
      </p:sp>
      <p:sp>
        <p:nvSpPr>
          <p:cNvPr id="13" name="内容占位符 2">
            <a:extLst>
              <a:ext uri="{FF2B5EF4-FFF2-40B4-BE49-F238E27FC236}">
                <a16:creationId xmlns:a16="http://schemas.microsoft.com/office/drawing/2014/main" id="{33C7FEF4-0FDF-0E47-98BA-6EE435C9CCBF}"/>
              </a:ext>
            </a:extLst>
          </p:cNvPr>
          <p:cNvSpPr txBox="1">
            <a:spLocks/>
          </p:cNvSpPr>
          <p:nvPr/>
        </p:nvSpPr>
        <p:spPr>
          <a:xfrm>
            <a:off x="1273845" y="3812759"/>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5x</a:t>
            </a:r>
          </a:p>
        </p:txBody>
      </p:sp>
      <p:sp>
        <p:nvSpPr>
          <p:cNvPr id="14" name="内容占位符 2">
            <a:extLst>
              <a:ext uri="{FF2B5EF4-FFF2-40B4-BE49-F238E27FC236}">
                <a16:creationId xmlns:a16="http://schemas.microsoft.com/office/drawing/2014/main" id="{9EE9E5C6-9FE6-134F-BDDA-B99D7BF77739}"/>
              </a:ext>
            </a:extLst>
          </p:cNvPr>
          <p:cNvSpPr txBox="1">
            <a:spLocks/>
          </p:cNvSpPr>
          <p:nvPr/>
        </p:nvSpPr>
        <p:spPr>
          <a:xfrm>
            <a:off x="1273845" y="5449885"/>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15x</a:t>
            </a:r>
          </a:p>
        </p:txBody>
      </p:sp>
      <p:graphicFrame>
        <p:nvGraphicFramePr>
          <p:cNvPr id="5" name="表格 4">
            <a:extLst>
              <a:ext uri="{FF2B5EF4-FFF2-40B4-BE49-F238E27FC236}">
                <a16:creationId xmlns:a16="http://schemas.microsoft.com/office/drawing/2014/main" id="{AAABD9F5-7CF6-2B43-A7C7-29FAAC462227}"/>
              </a:ext>
            </a:extLst>
          </p:cNvPr>
          <p:cNvGraphicFramePr>
            <a:graphicFrameLocks noGrp="1"/>
          </p:cNvGraphicFramePr>
          <p:nvPr>
            <p:extLst>
              <p:ext uri="{D42A27DB-BD31-4B8C-83A1-F6EECF244321}">
                <p14:modId xmlns:p14="http://schemas.microsoft.com/office/powerpoint/2010/main" val="2365718322"/>
              </p:ext>
            </p:extLst>
          </p:nvPr>
        </p:nvGraphicFramePr>
        <p:xfrm>
          <a:off x="6962477" y="1881700"/>
          <a:ext cx="4464496" cy="4104451"/>
        </p:xfrm>
        <a:graphic>
          <a:graphicData uri="http://schemas.openxmlformats.org/drawingml/2006/table">
            <a:tbl>
              <a:tblPr/>
              <a:tblGrid>
                <a:gridCol w="1116124">
                  <a:extLst>
                    <a:ext uri="{9D8B030D-6E8A-4147-A177-3AD203B41FA5}">
                      <a16:colId xmlns:a16="http://schemas.microsoft.com/office/drawing/2014/main" val="1189140174"/>
                    </a:ext>
                  </a:extLst>
                </a:gridCol>
                <a:gridCol w="1116124">
                  <a:extLst>
                    <a:ext uri="{9D8B030D-6E8A-4147-A177-3AD203B41FA5}">
                      <a16:colId xmlns:a16="http://schemas.microsoft.com/office/drawing/2014/main" val="2417993837"/>
                    </a:ext>
                  </a:extLst>
                </a:gridCol>
                <a:gridCol w="1116124">
                  <a:extLst>
                    <a:ext uri="{9D8B030D-6E8A-4147-A177-3AD203B41FA5}">
                      <a16:colId xmlns:a16="http://schemas.microsoft.com/office/drawing/2014/main" val="590979823"/>
                    </a:ext>
                  </a:extLst>
                </a:gridCol>
                <a:gridCol w="1116124">
                  <a:extLst>
                    <a:ext uri="{9D8B030D-6E8A-4147-A177-3AD203B41FA5}">
                      <a16:colId xmlns:a16="http://schemas.microsoft.com/office/drawing/2014/main" val="3592255200"/>
                    </a:ext>
                  </a:extLst>
                </a:gridCol>
              </a:tblGrid>
              <a:tr h="1121726">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Data</a:t>
                      </a:r>
                    </a:p>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Location</a:t>
                      </a: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marL="0" algn="ctr" defTabSz="913707" rtl="0" eaLnBrk="1" latinLnBrk="0" hangingPunct="1"/>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Bandwidth</a:t>
                      </a:r>
                    </a:p>
                    <a:p>
                      <a:pPr marL="0" algn="ctr" defTabSz="913707" rtl="0" eaLnBrk="1" latinLnBrk="0" hangingPunct="1"/>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(GB/sec)</a:t>
                      </a: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Compute</a:t>
                      </a:r>
                    </a:p>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Intensity</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Tensor</a:t>
                      </a:r>
                      <a:r>
                        <a:rPr lang="zh-CN" altLang="en-US" sz="1600" b="0" dirty="0">
                          <a:solidFill>
                            <a:srgbClr val="92D050"/>
                          </a:solidFill>
                          <a:effectLst/>
                          <a:latin typeface="Gill Sans MT" panose="020B0502020104020203" pitchFamily="34" charset="0"/>
                          <a:ea typeface="Microsoft YaHei" panose="020B0503020204020204" pitchFamily="34" charset="-122"/>
                        </a:rPr>
                        <a:t> </a:t>
                      </a:r>
                      <a:r>
                        <a:rPr lang="en-US" altLang="zh-CN" sz="1600" b="0" dirty="0">
                          <a:solidFill>
                            <a:srgbClr val="92D050"/>
                          </a:solidFill>
                          <a:effectLst/>
                          <a:latin typeface="Gill Sans MT" panose="020B0502020104020203" pitchFamily="34" charset="0"/>
                          <a:ea typeface="Microsoft YaHei" panose="020B0503020204020204" pitchFamily="34" charset="-122"/>
                        </a:rPr>
                        <a:t>Core</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L1</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Shared</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19,400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8</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32</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L2</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Cache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4,000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39</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156</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HBM</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1,555</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100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401</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NVLink</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520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2,080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PCIe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25</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6,240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24,960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4133694979"/>
                  </a:ext>
                </a:extLst>
              </a:tr>
            </a:tbl>
          </a:graphicData>
        </a:graphic>
      </p:graphicFrame>
    </p:spTree>
    <p:extLst>
      <p:ext uri="{BB962C8B-B14F-4D97-AF65-F5344CB8AC3E}">
        <p14:creationId xmlns:p14="http://schemas.microsoft.com/office/powerpoint/2010/main" val="370060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小矩阵计算</a:t>
            </a:r>
          </a:p>
        </p:txBody>
      </p:sp>
      <p:pic>
        <p:nvPicPr>
          <p:cNvPr id="3" name="图片 2">
            <a:extLst>
              <a:ext uri="{FF2B5EF4-FFF2-40B4-BE49-F238E27FC236}">
                <a16:creationId xmlns:a16="http://schemas.microsoft.com/office/drawing/2014/main" id="{B89D1919-8E8D-0E46-898F-DA874B998B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29829" y="1297929"/>
            <a:ext cx="9937104" cy="48805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6242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总结：为什么</a:t>
            </a:r>
            <a:r>
              <a:rPr kumimoji="1" lang="en-US" altLang="zh-CN" sz="9600" b="1" dirty="0">
                <a:solidFill>
                  <a:srgbClr val="91D150"/>
                </a:solidFill>
                <a:latin typeface="Futura Medium" panose="020B0602020204020303" pitchFamily="34" charset="-79"/>
                <a:cs typeface="Futura Medium" panose="020B0602020204020303" pitchFamily="34" charset="-79"/>
              </a:rPr>
              <a:t>GPU</a:t>
            </a:r>
            <a:r>
              <a:rPr kumimoji="1" lang="zh-CN" altLang="en-US" sz="9600" b="1" dirty="0">
                <a:solidFill>
                  <a:srgbClr val="91D150"/>
                </a:solidFill>
                <a:latin typeface="Futura Medium" panose="020B0602020204020303" pitchFamily="34" charset="-79"/>
                <a:cs typeface="Futura Medium" panose="020B0602020204020303" pitchFamily="34" charset="-79"/>
              </a:rPr>
              <a:t>适用于</a:t>
            </a:r>
            <a:r>
              <a:rPr kumimoji="1" lang="en-US" altLang="zh-CN" sz="9600" b="1" dirty="0">
                <a:solidFill>
                  <a:srgbClr val="91D150"/>
                </a:solidFill>
                <a:latin typeface="Futura Medium" panose="020B0602020204020303" pitchFamily="34" charset="-79"/>
                <a:cs typeface="Futura Medium" panose="020B0602020204020303" pitchFamily="34" charset="-79"/>
              </a:rPr>
              <a:t>AI</a:t>
            </a:r>
            <a:r>
              <a:rPr kumimoji="1" lang="zh-CN" altLang="en-US" sz="9600" b="1" dirty="0">
                <a:solidFill>
                  <a:srgbClr val="91D150"/>
                </a:solidFill>
                <a:latin typeface="Futura Medium" panose="020B0602020204020303" pitchFamily="34" charset="-79"/>
                <a:cs typeface="Futura Medium" panose="020B0602020204020303" pitchFamily="34" charset="-79"/>
              </a:rPr>
              <a:t>计算</a:t>
            </a:r>
          </a:p>
        </p:txBody>
      </p:sp>
    </p:spTree>
    <p:extLst>
      <p:ext uri="{BB962C8B-B14F-4D97-AF65-F5344CB8AC3E}">
        <p14:creationId xmlns:p14="http://schemas.microsoft.com/office/powerpoint/2010/main" val="707021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8B2754-2003-9744-819F-B900A3B96B53}"/>
              </a:ext>
            </a:extLst>
          </p:cNvPr>
          <p:cNvSpPr>
            <a:spLocks noGrp="1"/>
          </p:cNvSpPr>
          <p:nvPr>
            <p:ph type="title"/>
          </p:nvPr>
        </p:nvSpPr>
        <p:spPr/>
        <p:txBody>
          <a:bodyPr/>
          <a:lstStyle/>
          <a:p>
            <a:r>
              <a:rPr lang="en-US" altLang="zh-CN" dirty="0"/>
              <a:t>Why</a:t>
            </a:r>
            <a:r>
              <a:rPr lang="zh-CN" altLang="en-US" dirty="0"/>
              <a:t> </a:t>
            </a:r>
            <a:r>
              <a:rPr lang="en-US" altLang="zh-CN" dirty="0"/>
              <a:t>GPU</a:t>
            </a:r>
            <a:endParaRPr lang="zh-CN" altLang="en-US" dirty="0"/>
          </a:p>
        </p:txBody>
      </p:sp>
      <p:pic>
        <p:nvPicPr>
          <p:cNvPr id="10" name="图片 9">
            <a:extLst>
              <a:ext uri="{FF2B5EF4-FFF2-40B4-BE49-F238E27FC236}">
                <a16:creationId xmlns:a16="http://schemas.microsoft.com/office/drawing/2014/main" id="{FA269466-5624-584E-8C69-4E4445F9CB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5" name="内容占位符 4">
            <a:extLst>
              <a:ext uri="{FF2B5EF4-FFF2-40B4-BE49-F238E27FC236}">
                <a16:creationId xmlns:a16="http://schemas.microsoft.com/office/drawing/2014/main" id="{B469112F-2425-A44A-8846-B1EF23096700}"/>
              </a:ext>
            </a:extLst>
          </p:cNvPr>
          <p:cNvSpPr>
            <a:spLocks noGrp="1"/>
          </p:cNvSpPr>
          <p:nvPr>
            <p:ph sz="half" idx="1"/>
          </p:nvPr>
        </p:nvSpPr>
        <p:spPr>
          <a:xfrm>
            <a:off x="623636" y="1412776"/>
            <a:ext cx="7580265" cy="3960440"/>
          </a:xfrm>
        </p:spPr>
        <p:txBody>
          <a:bodyPr/>
          <a:lstStyle/>
          <a:p>
            <a:pPr eaLnBrk="1" latinLnBrk="1" hangingPunct="1">
              <a:lnSpc>
                <a:spcPct val="150000"/>
              </a:lnSpc>
            </a:pPr>
            <a:r>
              <a:rPr lang="zh-CN" altLang="en-US" sz="2800" dirty="0">
                <a:latin typeface="Gill Sans MT" panose="020B0502020104020203" pitchFamily="34" charset="0"/>
              </a:rPr>
              <a:t>为什么 </a:t>
            </a:r>
            <a:r>
              <a:rPr lang="en-US" altLang="zh-CN" sz="2800" dirty="0">
                <a:latin typeface="Gill Sans MT" panose="020B0502020104020203" pitchFamily="34" charset="0"/>
              </a:rPr>
              <a:t>GPU</a:t>
            </a:r>
            <a:r>
              <a:rPr lang="zh-CN" altLang="en-US" sz="2800" dirty="0">
                <a:latin typeface="Gill Sans MT" panose="020B0502020104020203" pitchFamily="34" charset="0"/>
              </a:rPr>
              <a:t> 适用于 </a:t>
            </a:r>
            <a:r>
              <a:rPr lang="en-US" altLang="zh-CN" sz="2800" dirty="0">
                <a:latin typeface="Gill Sans MT" panose="020B0502020104020203" pitchFamily="34" charset="0"/>
              </a:rPr>
              <a:t>AI</a:t>
            </a:r>
            <a:r>
              <a:rPr lang="zh-CN" altLang="en-US" sz="2800" dirty="0">
                <a:latin typeface="Gill Sans MT" panose="020B0502020104020203" pitchFamily="34" charset="0"/>
              </a:rPr>
              <a:t> 计算？</a:t>
            </a:r>
            <a:endParaRPr lang="en-US" altLang="zh-CN" sz="2800" dirty="0">
              <a:latin typeface="Gill Sans MT" panose="020B0502020104020203" pitchFamily="34" charset="0"/>
            </a:endParaRPr>
          </a:p>
          <a:p>
            <a:pPr eaLnBrk="1" latinLnBrk="1" hangingPunct="1">
              <a:lnSpc>
                <a:spcPct val="150000"/>
              </a:lnSpc>
            </a:pPr>
            <a:r>
              <a:rPr lang="zh-CN" altLang="en-US" sz="2800" dirty="0">
                <a:latin typeface="Gill Sans MT" panose="020B0502020104020203" pitchFamily="34" charset="0"/>
              </a:rPr>
              <a:t>为什么 </a:t>
            </a:r>
            <a:r>
              <a:rPr lang="en-US" altLang="zh-CN" sz="2800" dirty="0">
                <a:latin typeface="Gill Sans MT" panose="020B0502020104020203" pitchFamily="34" charset="0"/>
              </a:rPr>
              <a:t>AI</a:t>
            </a:r>
            <a:r>
              <a:rPr lang="zh-CN" altLang="en-US" sz="2800" dirty="0">
                <a:latin typeface="Gill Sans MT" panose="020B0502020104020203" pitchFamily="34" charset="0"/>
              </a:rPr>
              <a:t> 训练使用 </a:t>
            </a:r>
            <a:r>
              <a:rPr lang="en-US" altLang="zh-CN" sz="2800" dirty="0">
                <a:latin typeface="Gill Sans MT" panose="020B0502020104020203" pitchFamily="34" charset="0"/>
              </a:rPr>
              <a:t>GPU</a:t>
            </a:r>
            <a:r>
              <a:rPr lang="zh-CN" altLang="en-US" sz="2800" dirty="0">
                <a:latin typeface="Gill Sans MT" panose="020B0502020104020203" pitchFamily="34" charset="0"/>
              </a:rPr>
              <a:t> 而不是 </a:t>
            </a:r>
            <a:r>
              <a:rPr lang="en-US" altLang="zh-CN" sz="2800" dirty="0">
                <a:latin typeface="Gill Sans MT" panose="020B0502020104020203" pitchFamily="34" charset="0"/>
              </a:rPr>
              <a:t>CPU</a:t>
            </a:r>
            <a:r>
              <a:rPr lang="zh-CN" altLang="en-US" sz="2800" dirty="0">
                <a:latin typeface="Gill Sans MT" panose="020B0502020104020203" pitchFamily="34" charset="0"/>
              </a:rPr>
              <a:t>？</a:t>
            </a:r>
            <a:endParaRPr lang="en-US" altLang="zh-CN" sz="2800" dirty="0">
              <a:latin typeface="Gill Sans MT" panose="020B0502020104020203" pitchFamily="34" charset="0"/>
            </a:endParaRPr>
          </a:p>
        </p:txBody>
      </p:sp>
    </p:spTree>
    <p:extLst>
      <p:ext uri="{BB962C8B-B14F-4D97-AF65-F5344CB8AC3E}">
        <p14:creationId xmlns:p14="http://schemas.microsoft.com/office/powerpoint/2010/main" val="1106032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695644" y="1183626"/>
            <a:ext cx="10731329" cy="2893446"/>
          </a:xfrm>
        </p:spPr>
        <p:txBody>
          <a:bodyPr/>
          <a:lstStyle/>
          <a:p>
            <a:r>
              <a:rPr lang="zh-CN" altLang="en-US" sz="8800" dirty="0"/>
              <a:t>你真的在乎算力？</a:t>
            </a:r>
          </a:p>
        </p:txBody>
      </p:sp>
      <p:pic>
        <p:nvPicPr>
          <p:cNvPr id="3" name="图片 2">
            <a:extLst>
              <a:ext uri="{FF2B5EF4-FFF2-40B4-BE49-F238E27FC236}">
                <a16:creationId xmlns:a16="http://schemas.microsoft.com/office/drawing/2014/main" id="{FF7FF534-0843-0348-8255-44BF6D1E78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4" name="标题 1">
            <a:extLst>
              <a:ext uri="{FF2B5EF4-FFF2-40B4-BE49-F238E27FC236}">
                <a16:creationId xmlns:a16="http://schemas.microsoft.com/office/drawing/2014/main" id="{54E0C908-8708-E04A-B8B1-C59630C39C65}"/>
              </a:ext>
            </a:extLst>
          </p:cNvPr>
          <p:cNvSpPr txBox="1">
            <a:spLocks/>
          </p:cNvSpPr>
          <p:nvPr/>
        </p:nvSpPr>
        <p:spPr>
          <a:xfrm>
            <a:off x="695644" y="4293096"/>
            <a:ext cx="7166933" cy="1224136"/>
          </a:xfrm>
          <a:prstGeom prst="rect">
            <a:avLst/>
          </a:prstGeom>
        </p:spPr>
        <p:txBody>
          <a:bodyPr anchor="ctr"/>
          <a:lstStyle>
            <a:lvl1pPr algn="ctr" rtl="0" eaLnBrk="1" fontAlgn="base" hangingPunct="1">
              <a:lnSpc>
                <a:spcPct val="120000"/>
              </a:lnSpc>
              <a:spcBef>
                <a:spcPct val="0"/>
              </a:spcBef>
              <a:spcAft>
                <a:spcPct val="0"/>
              </a:spcAf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nSpc>
                <a:spcPct val="150000"/>
              </a:lnSpc>
            </a:pPr>
            <a:r>
              <a:rPr lang="zh-CN" altLang="en-US" sz="2000" b="0" dirty="0">
                <a:solidFill>
                  <a:srgbClr val="374154"/>
                </a:solidFill>
              </a:rPr>
              <a:t>当我们对计算本身有更深入的了解时候，</a:t>
            </a:r>
            <a:endParaRPr lang="en-US" altLang="zh-CN" sz="2000" b="0" dirty="0">
              <a:solidFill>
                <a:srgbClr val="374154"/>
              </a:solidFill>
            </a:endParaRPr>
          </a:p>
          <a:p>
            <a:pPr>
              <a:lnSpc>
                <a:spcPct val="150000"/>
              </a:lnSpc>
            </a:pPr>
            <a:r>
              <a:rPr lang="zh-CN" altLang="en-US" sz="2000" b="0" dirty="0">
                <a:solidFill>
                  <a:srgbClr val="374154"/>
                </a:solidFill>
              </a:rPr>
              <a:t>才会慢慢看到本质的问题：我的数据在哪里？</a:t>
            </a:r>
          </a:p>
        </p:txBody>
      </p:sp>
      <p:sp>
        <p:nvSpPr>
          <p:cNvPr id="5" name="矩形 4">
            <a:extLst>
              <a:ext uri="{FF2B5EF4-FFF2-40B4-BE49-F238E27FC236}">
                <a16:creationId xmlns:a16="http://schemas.microsoft.com/office/drawing/2014/main" id="{D954F1A5-20DB-0B4B-99E9-6278BC6DAE65}"/>
              </a:ext>
            </a:extLst>
          </p:cNvPr>
          <p:cNvSpPr/>
          <p:nvPr/>
        </p:nvSpPr>
        <p:spPr>
          <a:xfrm>
            <a:off x="6130850" y="696343"/>
            <a:ext cx="2183611" cy="1107996"/>
          </a:xfrm>
          <a:prstGeom prst="rect">
            <a:avLst/>
          </a:prstGeom>
        </p:spPr>
        <p:txBody>
          <a:bodyPr wrap="none">
            <a:spAutoFit/>
          </a:bodyPr>
          <a:lstStyle/>
          <a:p>
            <a:r>
              <a:rPr lang="en-US" altLang="zh-CN" sz="6600" dirty="0">
                <a:solidFill>
                  <a:srgbClr val="FFC000"/>
                </a:solidFill>
                <a:latin typeface="Futura Medium" panose="020B0602020204020303" pitchFamily="34" charset="-79"/>
                <a:cs typeface="Futura Medium" panose="020B0602020204020303" pitchFamily="34" charset="-79"/>
              </a:rPr>
              <a:t>Flops</a:t>
            </a:r>
            <a:endParaRPr lang="zh-CN" altLang="en-US" sz="6600" dirty="0">
              <a:solidFill>
                <a:srgbClr val="FFC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037276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1201837" y="1700808"/>
            <a:ext cx="10441160" cy="4464496"/>
          </a:xfrm>
        </p:spPr>
        <p:txBody>
          <a:bodyPr/>
          <a:lstStyle/>
          <a:p>
            <a:r>
              <a:rPr lang="zh-CN" altLang="en-US" sz="8800" dirty="0"/>
              <a:t>内存、带宽、时延</a:t>
            </a:r>
          </a:p>
        </p:txBody>
      </p:sp>
      <p:sp>
        <p:nvSpPr>
          <p:cNvPr id="4" name="矩形 3">
            <a:extLst>
              <a:ext uri="{FF2B5EF4-FFF2-40B4-BE49-F238E27FC236}">
                <a16:creationId xmlns:a16="http://schemas.microsoft.com/office/drawing/2014/main" id="{2D6FE878-6C7A-F542-B4D4-233AB3FA0473}"/>
              </a:ext>
            </a:extLst>
          </p:cNvPr>
          <p:cNvSpPr/>
          <p:nvPr/>
        </p:nvSpPr>
        <p:spPr>
          <a:xfrm>
            <a:off x="622280" y="1715324"/>
            <a:ext cx="6340197" cy="1569660"/>
          </a:xfrm>
          <a:prstGeom prst="rect">
            <a:avLst/>
          </a:prstGeom>
        </p:spPr>
        <p:txBody>
          <a:bodyPr wrap="none">
            <a:spAutoFit/>
          </a:bodyPr>
          <a:lstStyle/>
          <a:p>
            <a:r>
              <a:rPr lang="zh-CN" altLang="en-US" sz="9600" b="1" dirty="0">
                <a:solidFill>
                  <a:srgbClr val="FFC000"/>
                </a:solidFill>
                <a:latin typeface="Microsoft YaHei" panose="020B0503020204020204" pitchFamily="34" charset="-122"/>
                <a:ea typeface="Microsoft YaHei" panose="020B0503020204020204" pitchFamily="34" charset="-122"/>
                <a:cs typeface="Futura Medium" panose="020B0602020204020303" pitchFamily="34" charset="-79"/>
              </a:rPr>
              <a:t>更应该关注</a:t>
            </a:r>
          </a:p>
        </p:txBody>
      </p:sp>
    </p:spTree>
    <p:extLst>
      <p:ext uri="{BB962C8B-B14F-4D97-AF65-F5344CB8AC3E}">
        <p14:creationId xmlns:p14="http://schemas.microsoft.com/office/powerpoint/2010/main" val="1809695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B23DB-5A62-CF4B-A03D-FE5EDF1B9326}"/>
              </a:ext>
            </a:extLst>
          </p:cNvPr>
          <p:cNvSpPr>
            <a:spLocks noGrp="1"/>
          </p:cNvSpPr>
          <p:nvPr>
            <p:ph type="title"/>
          </p:nvPr>
        </p:nvSpPr>
        <p:spPr/>
        <p:txBody>
          <a:bodyPr/>
          <a:lstStyle/>
          <a:p>
            <a:r>
              <a:rPr kumimoji="1" lang="zh-CN" altLang="en-US" dirty="0"/>
              <a:t>读取数据与计算的计算换算</a:t>
            </a:r>
          </a:p>
        </p:txBody>
      </p:sp>
      <p:sp>
        <p:nvSpPr>
          <p:cNvPr id="3" name="内容占位符 2">
            <a:extLst>
              <a:ext uri="{FF2B5EF4-FFF2-40B4-BE49-F238E27FC236}">
                <a16:creationId xmlns:a16="http://schemas.microsoft.com/office/drawing/2014/main" id="{68A01459-483F-4C46-B8E4-83A312AD9772}"/>
              </a:ext>
            </a:extLst>
          </p:cNvPr>
          <p:cNvSpPr>
            <a:spLocks noGrp="1"/>
          </p:cNvSpPr>
          <p:nvPr>
            <p:ph sz="half" idx="1"/>
          </p:nvPr>
        </p:nvSpPr>
        <p:spPr>
          <a:xfrm>
            <a:off x="623635" y="1340768"/>
            <a:ext cx="10875346" cy="670383"/>
          </a:xfrm>
        </p:spPr>
        <p:txBody>
          <a:bodyPr anchor="ctr"/>
          <a:lstStyle/>
          <a:p>
            <a:pPr marL="0" indent="0" algn="ctr">
              <a:lnSpc>
                <a:spcPct val="100000"/>
              </a:lnSpc>
              <a:buNone/>
            </a:pPr>
            <a:r>
              <a:rPr kumimoji="1" lang="en-US" altLang="zh-CN" dirty="0">
                <a:latin typeface="Gill Sans MT" panose="020B0502020104020203" pitchFamily="34" charset="0"/>
              </a:rPr>
              <a:t>How</a:t>
            </a:r>
            <a:r>
              <a:rPr kumimoji="1" lang="zh-CN" altLang="en-US" dirty="0">
                <a:latin typeface="Gill Sans MT" panose="020B0502020104020203" pitchFamily="34" charset="0"/>
              </a:rPr>
              <a:t> </a:t>
            </a:r>
            <a:r>
              <a:rPr kumimoji="1" lang="en-US" altLang="zh-CN" dirty="0">
                <a:latin typeface="Gill Sans MT" panose="020B0502020104020203" pitchFamily="34" charset="0"/>
              </a:rPr>
              <a:t>many</a:t>
            </a:r>
            <a:r>
              <a:rPr kumimoji="1" lang="zh-CN" altLang="en-US" dirty="0">
                <a:latin typeface="Gill Sans MT" panose="020B0502020104020203" pitchFamily="34" charset="0"/>
              </a:rPr>
              <a:t> </a:t>
            </a:r>
            <a:r>
              <a:rPr kumimoji="1" lang="en-US" altLang="zh-CN" dirty="0">
                <a:latin typeface="Gill Sans MT" panose="020B0502020104020203" pitchFamily="34" charset="0"/>
              </a:rPr>
              <a:t>operations</a:t>
            </a:r>
            <a:r>
              <a:rPr kumimoji="1" lang="zh-CN" altLang="en-US" dirty="0">
                <a:latin typeface="Gill Sans MT" panose="020B0502020104020203" pitchFamily="34" charset="0"/>
              </a:rPr>
              <a:t> </a:t>
            </a:r>
            <a:r>
              <a:rPr kumimoji="1" lang="en-US" altLang="zh-CN" dirty="0">
                <a:latin typeface="Gill Sans MT" panose="020B0502020104020203" pitchFamily="34" charset="0"/>
              </a:rPr>
              <a:t>must</a:t>
            </a:r>
            <a:r>
              <a:rPr kumimoji="1" lang="zh-CN" altLang="en-US" dirty="0">
                <a:latin typeface="Gill Sans MT" panose="020B0502020104020203" pitchFamily="34" charset="0"/>
              </a:rPr>
              <a:t> </a:t>
            </a:r>
            <a:r>
              <a:rPr kumimoji="1" lang="en-US" altLang="zh-CN" dirty="0">
                <a:latin typeface="Gill Sans MT" panose="020B0502020104020203" pitchFamily="34" charset="0"/>
              </a:rPr>
              <a:t>I</a:t>
            </a:r>
            <a:r>
              <a:rPr kumimoji="1" lang="zh-CN" altLang="en-US" dirty="0">
                <a:latin typeface="Gill Sans MT" panose="020B0502020104020203" pitchFamily="34" charset="0"/>
              </a:rPr>
              <a:t> </a:t>
            </a:r>
            <a:r>
              <a:rPr kumimoji="1" lang="en-US" altLang="zh-CN" dirty="0">
                <a:latin typeface="Gill Sans MT" panose="020B0502020104020203" pitchFamily="34" charset="0"/>
              </a:rPr>
              <a:t>do</a:t>
            </a:r>
            <a:r>
              <a:rPr kumimoji="1" lang="zh-CN" altLang="en-US" dirty="0">
                <a:latin typeface="Gill Sans MT" panose="020B0502020104020203" pitchFamily="34" charset="0"/>
              </a:rPr>
              <a:t> </a:t>
            </a:r>
            <a:r>
              <a:rPr kumimoji="1" lang="en-US" altLang="zh-CN" dirty="0">
                <a:latin typeface="Gill Sans MT" panose="020B0502020104020203" pitchFamily="34" charset="0"/>
              </a:rPr>
              <a:t>on</a:t>
            </a:r>
            <a:r>
              <a:rPr kumimoji="1" lang="zh-CN" altLang="en-US" dirty="0">
                <a:latin typeface="Gill Sans MT" panose="020B0502020104020203" pitchFamily="34" charset="0"/>
              </a:rPr>
              <a:t> </a:t>
            </a:r>
            <a:r>
              <a:rPr kumimoji="1" lang="en-US" altLang="zh-CN" dirty="0">
                <a:latin typeface="Gill Sans MT" panose="020B0502020104020203" pitchFamily="34" charset="0"/>
              </a:rPr>
              <a:t>some</a:t>
            </a:r>
            <a:r>
              <a:rPr kumimoji="1" lang="zh-CN" altLang="en-US" dirty="0">
                <a:latin typeface="Gill Sans MT" panose="020B0502020104020203" pitchFamily="34" charset="0"/>
              </a:rPr>
              <a:t> </a:t>
            </a:r>
            <a:r>
              <a:rPr kumimoji="1" lang="en-US" altLang="zh-CN" dirty="0">
                <a:latin typeface="Gill Sans MT" panose="020B0502020104020203" pitchFamily="34" charset="0"/>
              </a:rPr>
              <a:t>data</a:t>
            </a:r>
            <a:r>
              <a:rPr kumimoji="1" lang="zh-CN" altLang="en-US" dirty="0">
                <a:latin typeface="Gill Sans MT" panose="020B0502020104020203" pitchFamily="34" charset="0"/>
              </a:rPr>
              <a:t>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dirty="0">
                <a:latin typeface="Gill Sans MT" panose="020B0502020104020203" pitchFamily="34" charset="0"/>
              </a:rPr>
              <a:t>make</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a:t>
            </a:r>
            <a:r>
              <a:rPr kumimoji="1" lang="en-US" altLang="zh-CN" dirty="0">
                <a:latin typeface="Gill Sans MT" panose="020B0502020104020203" pitchFamily="34" charset="0"/>
              </a:rPr>
              <a:t>worth</a:t>
            </a:r>
            <a:r>
              <a:rPr kumimoji="1" lang="zh-CN" altLang="en-US" dirty="0">
                <a:latin typeface="Gill Sans MT" panose="020B0502020104020203" pitchFamily="34" charset="0"/>
              </a:rPr>
              <a:t> </a:t>
            </a:r>
            <a:r>
              <a:rPr kumimoji="1" lang="en-US" altLang="zh-CN" dirty="0">
                <a:latin typeface="Gill Sans MT" panose="020B0502020104020203" pitchFamily="34" charset="0"/>
              </a:rPr>
              <a:t>the</a:t>
            </a:r>
            <a:r>
              <a:rPr kumimoji="1" lang="zh-CN" altLang="en-US" dirty="0">
                <a:latin typeface="Gill Sans MT" panose="020B0502020104020203" pitchFamily="34" charset="0"/>
              </a:rPr>
              <a:t> </a:t>
            </a:r>
            <a:r>
              <a:rPr kumimoji="1" lang="en-US" altLang="zh-CN" dirty="0">
                <a:latin typeface="Gill Sans MT" panose="020B0502020104020203" pitchFamily="34" charset="0"/>
              </a:rPr>
              <a:t>cost</a:t>
            </a:r>
            <a:r>
              <a:rPr kumimoji="1" lang="zh-CN" altLang="en-US" dirty="0">
                <a:latin typeface="Gill Sans MT" panose="020B0502020104020203" pitchFamily="34" charset="0"/>
              </a:rPr>
              <a:t> </a:t>
            </a:r>
            <a:r>
              <a:rPr kumimoji="1" lang="en-US" altLang="zh-CN" dirty="0">
                <a:latin typeface="Gill Sans MT" panose="020B0502020104020203" pitchFamily="34" charset="0"/>
              </a:rPr>
              <a:t>of</a:t>
            </a:r>
            <a:r>
              <a:rPr kumimoji="1" lang="zh-CN" altLang="en-US" dirty="0">
                <a:latin typeface="Gill Sans MT" panose="020B0502020104020203" pitchFamily="34" charset="0"/>
              </a:rPr>
              <a:t> </a:t>
            </a:r>
            <a:r>
              <a:rPr kumimoji="1" lang="en-US" altLang="zh-CN" dirty="0">
                <a:latin typeface="Gill Sans MT" panose="020B0502020104020203" pitchFamily="34" charset="0"/>
              </a:rPr>
              <a:t>loading</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a:t>
            </a:r>
          </a:p>
        </p:txBody>
      </p:sp>
      <p:sp>
        <p:nvSpPr>
          <p:cNvPr id="7" name="内容占位符 2">
            <a:extLst>
              <a:ext uri="{FF2B5EF4-FFF2-40B4-BE49-F238E27FC236}">
                <a16:creationId xmlns:a16="http://schemas.microsoft.com/office/drawing/2014/main" id="{57DBD539-3E95-4141-830A-671407440267}"/>
              </a:ext>
            </a:extLst>
          </p:cNvPr>
          <p:cNvSpPr txBox="1">
            <a:spLocks/>
          </p:cNvSpPr>
          <p:nvPr/>
        </p:nvSpPr>
        <p:spPr>
          <a:xfrm>
            <a:off x="695643" y="5494921"/>
            <a:ext cx="10875346" cy="67038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dirty="0">
                <a:latin typeface="Gill Sans MT" panose="020B0502020104020203" pitchFamily="34" charset="0"/>
              </a:rPr>
              <a:t>So</a:t>
            </a:r>
            <a:r>
              <a:rPr kumimoji="1" lang="zh-CN" altLang="en-US" dirty="0">
                <a:latin typeface="Gill Sans MT" panose="020B0502020104020203" pitchFamily="34" charset="0"/>
              </a:rPr>
              <a:t> </a:t>
            </a:r>
            <a:r>
              <a:rPr kumimoji="1" lang="en-US" altLang="zh-CN" dirty="0">
                <a:latin typeface="Gill Sans MT" panose="020B0502020104020203" pitchFamily="34" charset="0"/>
              </a:rPr>
              <a:t>for</a:t>
            </a:r>
            <a:r>
              <a:rPr kumimoji="1" lang="zh-CN" altLang="en-US" dirty="0">
                <a:latin typeface="Gill Sans MT" panose="020B0502020104020203" pitchFamily="34" charset="0"/>
              </a:rPr>
              <a:t> </a:t>
            </a:r>
            <a:r>
              <a:rPr kumimoji="1" lang="en-US" altLang="zh-CN" dirty="0">
                <a:latin typeface="Gill Sans MT" panose="020B0502020104020203" pitchFamily="34" charset="0"/>
              </a:rPr>
              <a:t>every</a:t>
            </a:r>
            <a:r>
              <a:rPr kumimoji="1" lang="zh-CN" altLang="en-US" dirty="0">
                <a:latin typeface="Gill Sans MT" panose="020B0502020104020203" pitchFamily="34" charset="0"/>
              </a:rPr>
              <a:t> </a:t>
            </a:r>
            <a:r>
              <a:rPr kumimoji="1" lang="en-US" altLang="zh-CN" dirty="0">
                <a:latin typeface="Gill Sans MT" panose="020B0502020104020203" pitchFamily="34" charset="0"/>
              </a:rPr>
              <a:t>number</a:t>
            </a:r>
            <a:r>
              <a:rPr kumimoji="1" lang="zh-CN" altLang="en-US" dirty="0">
                <a:latin typeface="Gill Sans MT" panose="020B0502020104020203" pitchFamily="34" charset="0"/>
              </a:rPr>
              <a:t> </a:t>
            </a:r>
            <a:r>
              <a:rPr kumimoji="1" lang="en-US" altLang="zh-CN" dirty="0">
                <a:latin typeface="Gill Sans MT" panose="020B0502020104020203" pitchFamily="34" charset="0"/>
              </a:rPr>
              <a:t>load</a:t>
            </a:r>
            <a:r>
              <a:rPr kumimoji="1" lang="zh-CN" altLang="en-US" dirty="0">
                <a:latin typeface="Gill Sans MT" panose="020B0502020104020203" pitchFamily="34" charset="0"/>
              </a:rPr>
              <a:t> </a:t>
            </a:r>
            <a:r>
              <a:rPr kumimoji="1" lang="en-US" altLang="zh-CN" dirty="0">
                <a:latin typeface="Gill Sans MT" panose="020B0502020104020203" pitchFamily="34" charset="0"/>
              </a:rPr>
              <a:t>from</a:t>
            </a:r>
            <a:r>
              <a:rPr kumimoji="1" lang="zh-CN" altLang="en-US" dirty="0">
                <a:latin typeface="Gill Sans MT" panose="020B0502020104020203" pitchFamily="34" charset="0"/>
              </a:rPr>
              <a:t> </a:t>
            </a:r>
            <a:r>
              <a:rPr kumimoji="1" lang="en-US" altLang="zh-CN" dirty="0">
                <a:latin typeface="Gill Sans MT" panose="020B0502020104020203" pitchFamily="34" charset="0"/>
              </a:rPr>
              <a:t>memory,</a:t>
            </a:r>
            <a:r>
              <a:rPr kumimoji="1" lang="zh-CN" altLang="en-US" dirty="0">
                <a:latin typeface="Gill Sans MT" panose="020B0502020104020203" pitchFamily="34" charset="0"/>
              </a:rPr>
              <a:t> </a:t>
            </a:r>
            <a:r>
              <a:rPr kumimoji="1" lang="en-US" altLang="zh-CN" dirty="0">
                <a:latin typeface="Gill Sans MT" panose="020B0502020104020203" pitchFamily="34" charset="0"/>
              </a:rPr>
              <a:t>Need</a:t>
            </a:r>
            <a:r>
              <a:rPr kumimoji="1" lang="zh-CN" altLang="en-US" dirty="0">
                <a:latin typeface="Gill Sans MT" panose="020B0502020104020203" pitchFamily="34" charset="0"/>
              </a:rPr>
              <a:t>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dirty="0">
                <a:latin typeface="Gill Sans MT" panose="020B0502020104020203" pitchFamily="34" charset="0"/>
              </a:rPr>
              <a:t>do</a:t>
            </a:r>
            <a:r>
              <a:rPr kumimoji="1" lang="zh-CN" altLang="en-US" dirty="0">
                <a:latin typeface="Gill Sans MT" panose="020B0502020104020203" pitchFamily="34" charset="0"/>
              </a:rPr>
              <a:t> </a:t>
            </a:r>
            <a:r>
              <a:rPr lang="en-US" altLang="zh-CN" dirty="0">
                <a:solidFill>
                  <a:srgbClr val="C00000"/>
                </a:solidFill>
                <a:latin typeface="Gill Sans MT" panose="020B0502020104020203" pitchFamily="34" charset="0"/>
              </a:rPr>
              <a:t>80</a:t>
            </a:r>
            <a:r>
              <a:rPr kumimoji="1" lang="zh-CN" altLang="en-US" dirty="0">
                <a:latin typeface="Gill Sans MT" panose="020B0502020104020203" pitchFamily="34" charset="0"/>
              </a:rPr>
              <a:t> </a:t>
            </a:r>
            <a:r>
              <a:rPr kumimoji="1" lang="en-US" altLang="zh-CN" dirty="0">
                <a:latin typeface="Gill Sans MT" panose="020B0502020104020203" pitchFamily="34" charset="0"/>
              </a:rPr>
              <a:t>Operations</a:t>
            </a:r>
            <a:r>
              <a:rPr kumimoji="1" lang="zh-CN" altLang="en-US" dirty="0">
                <a:latin typeface="Gill Sans MT" panose="020B0502020104020203" pitchFamily="34" charset="0"/>
              </a:rPr>
              <a:t> </a:t>
            </a:r>
            <a:r>
              <a:rPr kumimoji="1" lang="en-US" altLang="zh-CN" dirty="0">
                <a:latin typeface="Gill Sans MT" panose="020B0502020104020203" pitchFamily="34" charset="0"/>
              </a:rPr>
              <a:t>on</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dirty="0">
                <a:latin typeface="Gill Sans MT" panose="020B0502020104020203" pitchFamily="34" charset="0"/>
              </a:rPr>
              <a:t>break</a:t>
            </a:r>
            <a:r>
              <a:rPr kumimoji="1" lang="zh-CN" altLang="en-US" dirty="0">
                <a:latin typeface="Gill Sans MT" panose="020B0502020104020203" pitchFamily="34" charset="0"/>
              </a:rPr>
              <a:t> </a:t>
            </a:r>
            <a:r>
              <a:rPr kumimoji="1" lang="en-US" altLang="zh-CN" dirty="0">
                <a:latin typeface="Gill Sans MT" panose="020B0502020104020203" pitchFamily="34" charset="0"/>
              </a:rPr>
              <a:t>even.</a:t>
            </a:r>
            <a:endParaRPr kumimoji="1" lang="en-US"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8324054A-73E7-4746-AD32-53EF7B873521}"/>
                  </a:ext>
                </a:extLst>
              </p:cNvPr>
              <p:cNvSpPr txBox="1">
                <a:spLocks/>
              </p:cNvSpPr>
              <p:nvPr/>
            </p:nvSpPr>
            <p:spPr>
              <a:xfrm>
                <a:off x="623635" y="3167029"/>
                <a:ext cx="5274065" cy="67038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latin typeface="Gill Sans MT" panose="020B0502020104020203" pitchFamily="34" charset="0"/>
                  </a:rPr>
                  <a:t>Required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Compute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Intensity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14:m>
                  <m:oMath xmlns:m="http://schemas.openxmlformats.org/officeDocument/2006/math">
                    <m:f>
                      <m:fPr>
                        <m:ctrlPr>
                          <a:rPr kumimoji="1" lang="en-US" altLang="zh-CN" i="1" smtClean="0">
                            <a:latin typeface="Cambria Math" panose="02040503050406030204" pitchFamily="18" charset="0"/>
                          </a:rPr>
                        </m:ctrlPr>
                      </m:fPr>
                      <m:num>
                        <m:r>
                          <a:rPr kumimoji="1" lang="en-US" altLang="zh-CN" b="0" i="1" smtClean="0">
                            <a:latin typeface="Cambria Math" panose="02040503050406030204" pitchFamily="18" charset="0"/>
                          </a:rPr>
                          <m:t>𝐹𝐿𝑂𝑃𝑠</m:t>
                        </m:r>
                      </m:num>
                      <m:den>
                        <m:r>
                          <a:rPr kumimoji="1" lang="en-US" altLang="zh-CN" b="0" i="1" smtClean="0">
                            <a:latin typeface="Cambria Math" panose="02040503050406030204" pitchFamily="18" charset="0"/>
                          </a:rPr>
                          <m:t>𝐷𝑎𝑡𝑎</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𝑅𝑎𝑡𝑒</m:t>
                        </m:r>
                      </m:den>
                    </m:f>
                  </m:oMath>
                </a14:m>
                <a:r>
                  <a:rPr kumimoji="1" lang="zh-CN" altLang="en-US" i="1"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80</a:t>
                </a:r>
                <a:endParaRPr kumimoji="1" lang="en-US" sz="1800" dirty="0">
                  <a:solidFill>
                    <a:srgbClr val="C00000"/>
                  </a:solidFill>
                  <a:latin typeface="Gill Sans MT" panose="020B0502020104020203" pitchFamily="34" charset="0"/>
                </a:endParaRPr>
              </a:p>
            </p:txBody>
          </p:sp>
        </mc:Choice>
        <mc:Fallback xmlns="">
          <p:sp>
            <p:nvSpPr>
              <p:cNvPr id="8" name="内容占位符 2">
                <a:extLst>
                  <a:ext uri="{FF2B5EF4-FFF2-40B4-BE49-F238E27FC236}">
                    <a16:creationId xmlns:a16="http://schemas.microsoft.com/office/drawing/2014/main" id="{8324054A-73E7-4746-AD32-53EF7B873521}"/>
                  </a:ext>
                </a:extLst>
              </p:cNvPr>
              <p:cNvSpPr txBox="1">
                <a:spLocks noRot="1" noChangeAspect="1" noMove="1" noResize="1" noEditPoints="1" noAdjustHandles="1" noChangeArrowheads="1" noChangeShapeType="1" noTextEdit="1"/>
              </p:cNvSpPr>
              <p:nvPr/>
            </p:nvSpPr>
            <p:spPr>
              <a:xfrm>
                <a:off x="623635" y="3167029"/>
                <a:ext cx="5274065" cy="670383"/>
              </a:xfrm>
              <a:prstGeom prst="rect">
                <a:avLst/>
              </a:prstGeom>
              <a:blipFill>
                <a:blip r:embed="rId2"/>
                <a:stretch>
                  <a:fillRect b="-1852"/>
                </a:stretch>
              </a:blipFill>
            </p:spPr>
            <p:txBody>
              <a:bodyPr/>
              <a:lstStyle/>
              <a:p>
                <a:r>
                  <a:rPr lang="zh-CN" altLang="en-US">
                    <a:noFill/>
                  </a:rPr>
                  <a:t> </a:t>
                </a:r>
              </a:p>
            </p:txBody>
          </p:sp>
        </mc:Fallback>
      </mc:AlternateContent>
      <p:sp>
        <p:nvSpPr>
          <p:cNvPr id="9" name="内容占位符 2">
            <a:extLst>
              <a:ext uri="{FF2B5EF4-FFF2-40B4-BE49-F238E27FC236}">
                <a16:creationId xmlns:a16="http://schemas.microsoft.com/office/drawing/2014/main" id="{D54DD26F-AB0E-8D4A-A0B4-CE556A3012A8}"/>
              </a:ext>
            </a:extLst>
          </p:cNvPr>
          <p:cNvSpPr txBox="1">
            <a:spLocks/>
          </p:cNvSpPr>
          <p:nvPr/>
        </p:nvSpPr>
        <p:spPr>
          <a:xfrm>
            <a:off x="5379291" y="2252765"/>
            <a:ext cx="2967671" cy="67038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solidFill>
                  <a:srgbClr val="C00000"/>
                </a:solidFill>
                <a:latin typeface="Gill Sans MT" panose="020B0502020104020203" pitchFamily="34" charset="0"/>
              </a:rPr>
              <a:t>2000</a:t>
            </a:r>
            <a:r>
              <a:rPr kumimoji="1" lang="zh-CN" altLang="en-US" sz="1800" dirty="0">
                <a:solidFill>
                  <a:srgbClr val="C00000"/>
                </a:solidFill>
                <a:latin typeface="Gill Sans MT" panose="020B0502020104020203" pitchFamily="34" charset="0"/>
              </a:rPr>
              <a:t> </a:t>
            </a:r>
            <a:r>
              <a:rPr kumimoji="1" lang="en-US" altLang="zh-CN" sz="1800" dirty="0">
                <a:solidFill>
                  <a:srgbClr val="C00000"/>
                </a:solidFill>
                <a:latin typeface="Gill Sans MT" panose="020B0502020104020203" pitchFamily="34" charset="0"/>
              </a:rPr>
              <a:t>GFLOPs</a:t>
            </a:r>
            <a:r>
              <a:rPr kumimoji="1" lang="zh-CN" altLang="en-US" sz="1800" dirty="0">
                <a:solidFill>
                  <a:srgbClr val="C00000"/>
                </a:solidFill>
                <a:latin typeface="Gill Sans MT" panose="020B0502020104020203" pitchFamily="34" charset="0"/>
              </a:rPr>
              <a:t> </a:t>
            </a:r>
            <a:r>
              <a:rPr kumimoji="1" lang="en-US" altLang="zh-CN" sz="1800" dirty="0">
                <a:latin typeface="Gill Sans MT" panose="020B0502020104020203" pitchFamily="34" charset="0"/>
              </a:rPr>
              <a:t>FP64</a:t>
            </a:r>
            <a:endParaRPr kumimoji="1" lang="en-US" sz="1800" dirty="0">
              <a:latin typeface="Gill Sans MT" panose="020B0502020104020203" pitchFamily="34" charset="0"/>
            </a:endParaRPr>
          </a:p>
        </p:txBody>
      </p:sp>
      <p:sp>
        <p:nvSpPr>
          <p:cNvPr id="10" name="内容占位符 2">
            <a:extLst>
              <a:ext uri="{FF2B5EF4-FFF2-40B4-BE49-F238E27FC236}">
                <a16:creationId xmlns:a16="http://schemas.microsoft.com/office/drawing/2014/main" id="{2FDA8435-1A6F-6040-A2C3-D4F3653DBD33}"/>
              </a:ext>
            </a:extLst>
          </p:cNvPr>
          <p:cNvSpPr txBox="1">
            <a:spLocks/>
          </p:cNvSpPr>
          <p:nvPr/>
        </p:nvSpPr>
        <p:spPr>
          <a:xfrm>
            <a:off x="5362958" y="4149870"/>
            <a:ext cx="2967671" cy="122334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1800" dirty="0">
                <a:solidFill>
                  <a:srgbClr val="C00000"/>
                </a:solidFill>
                <a:latin typeface="Gill Sans MT" panose="020B0502020104020203" pitchFamily="34" charset="0"/>
              </a:rPr>
              <a:t>200</a:t>
            </a:r>
            <a:r>
              <a:rPr kumimoji="1" lang="zh-CN" altLang="en-US" sz="1800" dirty="0">
                <a:latin typeface="Gill Sans MT" panose="020B0502020104020203" pitchFamily="34" charset="0"/>
              </a:rPr>
              <a:t> </a:t>
            </a:r>
            <a:r>
              <a:rPr kumimoji="1" lang="en-US" altLang="zh-CN" sz="1800" dirty="0" err="1">
                <a:latin typeface="Gill Sans MT" panose="020B0502020104020203" pitchFamily="34" charset="0"/>
              </a:rPr>
              <a:t>GBytes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sec</a:t>
            </a:r>
          </a:p>
          <a:p>
            <a:pPr marL="0" indent="0" algn="ctr">
              <a:buFontTx/>
              <a:buNone/>
            </a:pP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25</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Giga-FP64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sec</a:t>
            </a:r>
          </a:p>
          <a:p>
            <a:pPr marL="0" indent="0" algn="ctr">
              <a:buFontTx/>
              <a:buNone/>
            </a:pPr>
            <a:r>
              <a:rPr kumimoji="1" lang="en-US" altLang="zh-CN" sz="1800" dirty="0">
                <a:latin typeface="Gill Sans MT" panose="020B0502020104020203" pitchFamily="34" charset="0"/>
              </a:rPr>
              <a:t>(FP64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8</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bytes)</a:t>
            </a:r>
            <a:endParaRPr kumimoji="1" lang="en-US" sz="1800" dirty="0">
              <a:latin typeface="Gill Sans MT" panose="020B0502020104020203" pitchFamily="34" charset="0"/>
            </a:endParaRPr>
          </a:p>
        </p:txBody>
      </p:sp>
      <p:pic>
        <p:nvPicPr>
          <p:cNvPr id="12" name="图片 11">
            <a:extLst>
              <a:ext uri="{FF2B5EF4-FFF2-40B4-BE49-F238E27FC236}">
                <a16:creationId xmlns:a16="http://schemas.microsoft.com/office/drawing/2014/main" id="{6EFC15F4-EB58-6E48-BE84-3642E278046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63295" y="2508687"/>
            <a:ext cx="2559622" cy="2720513"/>
          </a:xfrm>
          <a:prstGeom prst="rect">
            <a:avLst/>
          </a:prstGeom>
        </p:spPr>
      </p:pic>
      <p:sp>
        <p:nvSpPr>
          <p:cNvPr id="13" name="上下箭头 12">
            <a:extLst>
              <a:ext uri="{FF2B5EF4-FFF2-40B4-BE49-F238E27FC236}">
                <a16:creationId xmlns:a16="http://schemas.microsoft.com/office/drawing/2014/main" id="{FA88766C-843A-3444-8FB3-28CD217E1D6E}"/>
              </a:ext>
            </a:extLst>
          </p:cNvPr>
          <p:cNvSpPr/>
          <p:nvPr/>
        </p:nvSpPr>
        <p:spPr bwMode="auto">
          <a:xfrm>
            <a:off x="6522757" y="2919984"/>
            <a:ext cx="648072" cy="1153707"/>
          </a:xfrm>
          <a:prstGeom prst="upDownArrow">
            <a:avLst>
              <a:gd name="adj1" fmla="val 35712"/>
              <a:gd name="adj2" fmla="val 58930"/>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72621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4D1CA2A1-1A1C-084A-AD26-2AAD0C5755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374" y="1916812"/>
            <a:ext cx="10947400" cy="2362200"/>
          </a:xfrm>
          <a:prstGeom prst="rect">
            <a:avLst/>
          </a:prstGeom>
        </p:spPr>
      </p:pic>
      <p:sp>
        <p:nvSpPr>
          <p:cNvPr id="2" name="标题 1">
            <a:extLst>
              <a:ext uri="{FF2B5EF4-FFF2-40B4-BE49-F238E27FC236}">
                <a16:creationId xmlns:a16="http://schemas.microsoft.com/office/drawing/2014/main" id="{BF426D2C-5F97-3B40-A498-E42157E8115E}"/>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AX+Y</a:t>
            </a:r>
            <a:r>
              <a:rPr kumimoji="1" lang="zh-CN" altLang="en-US" dirty="0">
                <a:latin typeface="Futura Medium" panose="020B0602020204020303" pitchFamily="34" charset="-79"/>
                <a:cs typeface="Futura Medium" panose="020B0602020204020303" pitchFamily="34" charset="-79"/>
              </a:rPr>
              <a:t> 计算 </a:t>
            </a:r>
            <a:r>
              <a:rPr kumimoji="1" lang="en-US" altLang="zh-CN" dirty="0">
                <a:latin typeface="Futura Medium" panose="020B0602020204020303" pitchFamily="34" charset="-79"/>
                <a:cs typeface="Futura Medium" panose="020B0602020204020303" pitchFamily="34" charset="-79"/>
              </a:rPr>
              <a:t>DEMO</a:t>
            </a:r>
            <a:endParaRPr kumimoji="1" lang="zh-CN" altLang="en-US" dirty="0"/>
          </a:p>
        </p:txBody>
      </p:sp>
      <p:sp>
        <p:nvSpPr>
          <p:cNvPr id="12" name="内容占位符 2">
            <a:extLst>
              <a:ext uri="{FF2B5EF4-FFF2-40B4-BE49-F238E27FC236}">
                <a16:creationId xmlns:a16="http://schemas.microsoft.com/office/drawing/2014/main" id="{212B4DDA-CB19-2B4D-BD2A-F0852A8802C3}"/>
              </a:ext>
            </a:extLst>
          </p:cNvPr>
          <p:cNvSpPr txBox="1">
            <a:spLocks/>
          </p:cNvSpPr>
          <p:nvPr/>
        </p:nvSpPr>
        <p:spPr>
          <a:xfrm>
            <a:off x="3423620" y="4711068"/>
            <a:ext cx="5363504" cy="43199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2400" dirty="0">
                <a:solidFill>
                  <a:srgbClr val="C00000"/>
                </a:solidFill>
                <a:highlight>
                  <a:srgbClr val="FFFF00"/>
                </a:highlight>
                <a:latin typeface="Gill Sans MT" panose="020B0502020104020203" pitchFamily="34" charset="0"/>
              </a:rPr>
              <a:t>memory</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bus</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is</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idle</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99.86%</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of</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the</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time</a:t>
            </a:r>
            <a:endParaRPr kumimoji="1" lang="en-US" sz="2400" dirty="0">
              <a:solidFill>
                <a:srgbClr val="C00000"/>
              </a:solidFill>
              <a:highlight>
                <a:srgbClr val="FFFF00"/>
              </a:highlight>
              <a:latin typeface="Gill Sans MT" panose="020B0502020104020203" pitchFamily="34" charset="0"/>
            </a:endParaRPr>
          </a:p>
        </p:txBody>
      </p:sp>
    </p:spTree>
    <p:extLst>
      <p:ext uri="{BB962C8B-B14F-4D97-AF65-F5344CB8AC3E}">
        <p14:creationId xmlns:p14="http://schemas.microsoft.com/office/powerpoint/2010/main" val="404731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线程机制</a:t>
            </a:r>
          </a:p>
        </p:txBody>
      </p:sp>
      <p:pic>
        <p:nvPicPr>
          <p:cNvPr id="5" name="图片 4">
            <a:extLst>
              <a:ext uri="{FF2B5EF4-FFF2-40B4-BE49-F238E27FC236}">
                <a16:creationId xmlns:a16="http://schemas.microsoft.com/office/drawing/2014/main" id="{BD2A68A7-EE7F-A74D-B468-C886C85AA5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1757" y="1258405"/>
            <a:ext cx="3886020" cy="4499974"/>
          </a:xfrm>
          <a:prstGeom prst="rect">
            <a:avLst/>
          </a:prstGeom>
        </p:spPr>
      </p:pic>
      <p:grpSp>
        <p:nvGrpSpPr>
          <p:cNvPr id="6" name="组合 5">
            <a:extLst>
              <a:ext uri="{FF2B5EF4-FFF2-40B4-BE49-F238E27FC236}">
                <a16:creationId xmlns:a16="http://schemas.microsoft.com/office/drawing/2014/main" id="{B21A6288-B827-2146-8D68-081725F38C69}"/>
              </a:ext>
            </a:extLst>
          </p:cNvPr>
          <p:cNvGrpSpPr/>
          <p:nvPr/>
        </p:nvGrpSpPr>
        <p:grpSpPr>
          <a:xfrm>
            <a:off x="5350214" y="1196752"/>
            <a:ext cx="6650686" cy="4561628"/>
            <a:chOff x="4010149" y="1268760"/>
            <a:chExt cx="7054647" cy="4838700"/>
          </a:xfrm>
        </p:grpSpPr>
        <p:pic>
          <p:nvPicPr>
            <p:cNvPr id="7" name="图片 6">
              <a:extLst>
                <a:ext uri="{FF2B5EF4-FFF2-40B4-BE49-F238E27FC236}">
                  <a16:creationId xmlns:a16="http://schemas.microsoft.com/office/drawing/2014/main" id="{DFDBEFE8-D196-FE4B-8CA7-565A30304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10149" y="1268760"/>
              <a:ext cx="4032448" cy="4838700"/>
            </a:xfrm>
            <a:prstGeom prst="rect">
              <a:avLst/>
            </a:prstGeom>
          </p:spPr>
        </p:pic>
        <p:sp>
          <p:nvSpPr>
            <p:cNvPr id="8" name="内容占位符 2">
              <a:extLst>
                <a:ext uri="{FF2B5EF4-FFF2-40B4-BE49-F238E27FC236}">
                  <a16:creationId xmlns:a16="http://schemas.microsoft.com/office/drawing/2014/main" id="{E206BF34-CD08-1E44-BCBF-AB376F68B4DB}"/>
                </a:ext>
              </a:extLst>
            </p:cNvPr>
            <p:cNvSpPr txBox="1">
              <a:spLocks/>
            </p:cNvSpPr>
            <p:nvPr/>
          </p:nvSpPr>
          <p:spPr>
            <a:xfrm>
              <a:off x="8186613" y="1916832"/>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warps/SM</a:t>
              </a:r>
            </a:p>
          </p:txBody>
        </p:sp>
        <p:sp>
          <p:nvSpPr>
            <p:cNvPr id="9" name="内容占位符 2">
              <a:extLst>
                <a:ext uri="{FF2B5EF4-FFF2-40B4-BE49-F238E27FC236}">
                  <a16:creationId xmlns:a16="http://schemas.microsoft.com/office/drawing/2014/main" id="{36AE9055-A30D-5440-95CD-85E19B105FD1}"/>
                </a:ext>
              </a:extLst>
            </p:cNvPr>
            <p:cNvSpPr txBox="1">
              <a:spLocks/>
            </p:cNvSpPr>
            <p:nvPr/>
          </p:nvSpPr>
          <p:spPr>
            <a:xfrm>
              <a:off x="8186613" y="2564904"/>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4x</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concurrent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exec</a:t>
              </a:r>
              <a:r>
                <a:rPr kumimoji="1" lang="zh-CN" altLang="en-US" sz="1800" dirty="0">
                  <a:latin typeface="Gill Sans MT" panose="020B0502020104020203" pitchFamily="34" charset="0"/>
                </a:rPr>
                <a:t> </a:t>
              </a:r>
              <a:endParaRPr kumimoji="1" lang="en-US" altLang="zh-CN" sz="1800" dirty="0">
                <a:latin typeface="Gill Sans MT" panose="020B0502020104020203" pitchFamily="34" charset="0"/>
              </a:endParaRPr>
            </a:p>
          </p:txBody>
        </p:sp>
        <p:sp>
          <p:nvSpPr>
            <p:cNvPr id="10" name="内容占位符 2">
              <a:extLst>
                <a:ext uri="{FF2B5EF4-FFF2-40B4-BE49-F238E27FC236}">
                  <a16:creationId xmlns:a16="http://schemas.microsoft.com/office/drawing/2014/main" id="{A131C54A-04FF-8A40-B94F-6EB86DC27E60}"/>
                </a:ext>
              </a:extLst>
            </p:cNvPr>
            <p:cNvSpPr txBox="1">
              <a:spLocks/>
            </p:cNvSpPr>
            <p:nvPr/>
          </p:nvSpPr>
          <p:spPr>
            <a:xfrm>
              <a:off x="8186613" y="3024631"/>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64k</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4-byte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registers</a:t>
              </a:r>
            </a:p>
          </p:txBody>
        </p:sp>
        <p:sp>
          <p:nvSpPr>
            <p:cNvPr id="11" name="内容占位符 2">
              <a:extLst>
                <a:ext uri="{FF2B5EF4-FFF2-40B4-BE49-F238E27FC236}">
                  <a16:creationId xmlns:a16="http://schemas.microsoft.com/office/drawing/2014/main" id="{9A160ED3-B752-C34D-AE47-9AE1B94FACD3}"/>
                </a:ext>
              </a:extLst>
            </p:cNvPr>
            <p:cNvSpPr txBox="1">
              <a:spLocks/>
            </p:cNvSpPr>
            <p:nvPr/>
          </p:nvSpPr>
          <p:spPr>
            <a:xfrm>
              <a:off x="8186613" y="5301208"/>
              <a:ext cx="2878183"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192KB</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L1/shared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memory</a:t>
              </a:r>
            </a:p>
            <a:p>
              <a:pPr marL="0" indent="0">
                <a:lnSpc>
                  <a:spcPct val="100000"/>
                </a:lnSpc>
                <a:buNone/>
              </a:pPr>
              <a:r>
                <a:rPr kumimoji="1" lang="en-US" altLang="zh-CN" sz="1800" dirty="0">
                  <a:latin typeface="Gill Sans MT" panose="020B0502020104020203" pitchFamily="34" charset="0"/>
                </a:rPr>
                <a:t>(configurable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split)</a:t>
              </a:r>
            </a:p>
          </p:txBody>
        </p:sp>
      </p:grpSp>
      <p:cxnSp>
        <p:nvCxnSpPr>
          <p:cNvPr id="12" name="直线连接符 11">
            <a:extLst>
              <a:ext uri="{FF2B5EF4-FFF2-40B4-BE49-F238E27FC236}">
                <a16:creationId xmlns:a16="http://schemas.microsoft.com/office/drawing/2014/main" id="{1ADD1C93-21B1-EF46-B507-3551E2404CF9}"/>
              </a:ext>
            </a:extLst>
          </p:cNvPr>
          <p:cNvCxnSpPr>
            <a:cxnSpLocks/>
          </p:cNvCxnSpPr>
          <p:nvPr/>
        </p:nvCxnSpPr>
        <p:spPr bwMode="auto">
          <a:xfrm flipV="1">
            <a:off x="3724769" y="1587321"/>
            <a:ext cx="1725540" cy="108562"/>
          </a:xfrm>
          <a:prstGeom prst="line">
            <a:avLst/>
          </a:prstGeom>
          <a:noFill/>
          <a:ln w="19050" cap="flat" cmpd="sng" algn="ctr">
            <a:solidFill>
              <a:srgbClr val="91D150"/>
            </a:solidFill>
            <a:prstDash val="solid"/>
            <a:round/>
            <a:headEnd type="oval" w="med" len="med"/>
            <a:tailEnd type="oval" w="med" len="med"/>
          </a:ln>
          <a:effectLst/>
        </p:spPr>
      </p:cxnSp>
      <p:cxnSp>
        <p:nvCxnSpPr>
          <p:cNvPr id="18" name="直线连接符 17">
            <a:extLst>
              <a:ext uri="{FF2B5EF4-FFF2-40B4-BE49-F238E27FC236}">
                <a16:creationId xmlns:a16="http://schemas.microsoft.com/office/drawing/2014/main" id="{34E0364F-0194-B74E-968E-1F89DDCB0D44}"/>
              </a:ext>
            </a:extLst>
          </p:cNvPr>
          <p:cNvCxnSpPr>
            <a:cxnSpLocks/>
          </p:cNvCxnSpPr>
          <p:nvPr/>
        </p:nvCxnSpPr>
        <p:spPr bwMode="auto">
          <a:xfrm>
            <a:off x="3724769" y="2830474"/>
            <a:ext cx="1725540" cy="2927905"/>
          </a:xfrm>
          <a:prstGeom prst="line">
            <a:avLst/>
          </a:prstGeom>
          <a:noFill/>
          <a:ln w="19050" cap="flat" cmpd="sng" algn="ctr">
            <a:solidFill>
              <a:srgbClr val="91D150"/>
            </a:solidFill>
            <a:prstDash val="solid"/>
            <a:round/>
            <a:headEnd type="oval" w="med" len="med"/>
            <a:tailEnd type="oval" w="med" len="med"/>
          </a:ln>
          <a:effectLst/>
        </p:spPr>
      </p:cxnSp>
      <p:sp>
        <p:nvSpPr>
          <p:cNvPr id="22" name="内容占位符 2">
            <a:extLst>
              <a:ext uri="{FF2B5EF4-FFF2-40B4-BE49-F238E27FC236}">
                <a16:creationId xmlns:a16="http://schemas.microsoft.com/office/drawing/2014/main" id="{77EE33FA-9148-4D41-A51A-3FE85B9F5BD9}"/>
              </a:ext>
            </a:extLst>
          </p:cNvPr>
          <p:cNvSpPr txBox="1">
            <a:spLocks/>
          </p:cNvSpPr>
          <p:nvPr/>
        </p:nvSpPr>
        <p:spPr>
          <a:xfrm>
            <a:off x="2133629" y="5949280"/>
            <a:ext cx="7378168"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GPU</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runs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threads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of</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32</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each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known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warp</a:t>
            </a:r>
          </a:p>
        </p:txBody>
      </p:sp>
    </p:spTree>
    <p:extLst>
      <p:ext uri="{BB962C8B-B14F-4D97-AF65-F5344CB8AC3E}">
        <p14:creationId xmlns:p14="http://schemas.microsoft.com/office/powerpoint/2010/main" val="1143028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AI</a:t>
            </a:r>
            <a:r>
              <a:rPr lang="zh-CN" altLang="en-US" dirty="0"/>
              <a:t> 计算模式与线程的关系</a:t>
            </a:r>
          </a:p>
        </p:txBody>
      </p:sp>
      <p:sp>
        <p:nvSpPr>
          <p:cNvPr id="2" name="矩形 1">
            <a:extLst>
              <a:ext uri="{FF2B5EF4-FFF2-40B4-BE49-F238E27FC236}">
                <a16:creationId xmlns:a16="http://schemas.microsoft.com/office/drawing/2014/main" id="{95802A09-1CA8-A74F-86A7-1845150F36EE}"/>
              </a:ext>
            </a:extLst>
          </p:cNvPr>
          <p:cNvSpPr/>
          <p:nvPr/>
        </p:nvSpPr>
        <p:spPr>
          <a:xfrm>
            <a:off x="3191753" y="1506198"/>
            <a:ext cx="6429965" cy="400110"/>
          </a:xfrm>
          <a:prstGeom prst="rect">
            <a:avLst/>
          </a:prstGeom>
        </p:spPr>
        <p:txBody>
          <a:bodyPr wrap="none">
            <a:spAutoFit/>
          </a:bodyPr>
          <a:lstStyle/>
          <a:p>
            <a:r>
              <a:rPr lang="zh-CN" altLang="en-US" sz="2000" dirty="0">
                <a:solidFill>
                  <a:srgbClr val="374154"/>
                </a:solidFill>
                <a:latin typeface="+mj-ea"/>
                <a:ea typeface="+mj-ea"/>
              </a:rPr>
              <a:t>在</a:t>
            </a:r>
            <a:r>
              <a:rPr lang="en-US" altLang="zh-CN" sz="2000" dirty="0">
                <a:solidFill>
                  <a:srgbClr val="374154"/>
                </a:solidFill>
                <a:latin typeface="+mj-ea"/>
                <a:ea typeface="+mj-ea"/>
              </a:rPr>
              <a:t>AI</a:t>
            </a:r>
            <a:r>
              <a:rPr lang="zh-CN" altLang="en-US" sz="2000" dirty="0">
                <a:solidFill>
                  <a:srgbClr val="374154"/>
                </a:solidFill>
                <a:latin typeface="+mj-ea"/>
                <a:ea typeface="+mj-ea"/>
              </a:rPr>
              <a:t>计算模式中，不是所有计算都可以是线程独立的哦</a:t>
            </a:r>
          </a:p>
        </p:txBody>
      </p:sp>
      <p:pic>
        <p:nvPicPr>
          <p:cNvPr id="7" name="图片 6">
            <a:extLst>
              <a:ext uri="{FF2B5EF4-FFF2-40B4-BE49-F238E27FC236}">
                <a16:creationId xmlns:a16="http://schemas.microsoft.com/office/drawing/2014/main" id="{395D2F34-2D2C-5F4C-913F-53FEE16B9B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750" y="2671406"/>
            <a:ext cx="3035300" cy="1905000"/>
          </a:xfrm>
          <a:prstGeom prst="rect">
            <a:avLst/>
          </a:prstGeom>
        </p:spPr>
      </p:pic>
      <p:pic>
        <p:nvPicPr>
          <p:cNvPr id="9" name="图片 8">
            <a:extLst>
              <a:ext uri="{FF2B5EF4-FFF2-40B4-BE49-F238E27FC236}">
                <a16:creationId xmlns:a16="http://schemas.microsoft.com/office/drawing/2014/main" id="{71D82213-7897-1441-B847-7FC4CECCBE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1189" y="2665056"/>
            <a:ext cx="3035300" cy="1917700"/>
          </a:xfrm>
          <a:prstGeom prst="rect">
            <a:avLst/>
          </a:prstGeom>
        </p:spPr>
      </p:pic>
      <p:pic>
        <p:nvPicPr>
          <p:cNvPr id="11" name="图片 10">
            <a:extLst>
              <a:ext uri="{FF2B5EF4-FFF2-40B4-BE49-F238E27FC236}">
                <a16:creationId xmlns:a16="http://schemas.microsoft.com/office/drawing/2014/main" id="{3CAC587E-05B5-344D-8D25-F3F82A2049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0629" y="2671406"/>
            <a:ext cx="3035300" cy="1905000"/>
          </a:xfrm>
          <a:prstGeom prst="rect">
            <a:avLst/>
          </a:prstGeom>
        </p:spPr>
      </p:pic>
      <p:sp>
        <p:nvSpPr>
          <p:cNvPr id="12" name="内容占位符 2">
            <a:extLst>
              <a:ext uri="{FF2B5EF4-FFF2-40B4-BE49-F238E27FC236}">
                <a16:creationId xmlns:a16="http://schemas.microsoft.com/office/drawing/2014/main" id="{A1EB5A55-409C-E647-81B7-75B6C81EF656}"/>
              </a:ext>
            </a:extLst>
          </p:cNvPr>
          <p:cNvSpPr txBox="1">
            <a:spLocks/>
          </p:cNvSpPr>
          <p:nvPr/>
        </p:nvSpPr>
        <p:spPr>
          <a:xfrm>
            <a:off x="772713" y="4773501"/>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Element-wise</a:t>
            </a:r>
          </a:p>
          <a:p>
            <a:pPr marL="0" indent="0" algn="ctr">
              <a:buNone/>
            </a:pPr>
            <a:r>
              <a:rPr kumimoji="1" lang="en-US" altLang="zh-CN" dirty="0">
                <a:latin typeface="Gill Sans MT" panose="020B0502020104020203" pitchFamily="34" charset="0"/>
              </a:rPr>
              <a:t>AX+Y</a:t>
            </a:r>
          </a:p>
        </p:txBody>
      </p:sp>
      <p:sp>
        <p:nvSpPr>
          <p:cNvPr id="13" name="内容占位符 2">
            <a:extLst>
              <a:ext uri="{FF2B5EF4-FFF2-40B4-BE49-F238E27FC236}">
                <a16:creationId xmlns:a16="http://schemas.microsoft.com/office/drawing/2014/main" id="{D960A7BE-9BA9-2F47-BD14-35FF995F60D9}"/>
              </a:ext>
            </a:extLst>
          </p:cNvPr>
          <p:cNvSpPr txBox="1">
            <a:spLocks/>
          </p:cNvSpPr>
          <p:nvPr/>
        </p:nvSpPr>
        <p:spPr>
          <a:xfrm>
            <a:off x="4632152" y="4773500"/>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Local</a:t>
            </a:r>
          </a:p>
          <a:p>
            <a:pPr marL="0" indent="0" algn="ctr">
              <a:buNone/>
            </a:pPr>
            <a:r>
              <a:rPr kumimoji="1" lang="en-US" altLang="zh-CN" dirty="0">
                <a:latin typeface="Gill Sans MT" panose="020B0502020104020203" pitchFamily="34" charset="0"/>
              </a:rPr>
              <a:t>Convolution</a:t>
            </a:r>
          </a:p>
        </p:txBody>
      </p:sp>
      <p:sp>
        <p:nvSpPr>
          <p:cNvPr id="14" name="内容占位符 2">
            <a:extLst>
              <a:ext uri="{FF2B5EF4-FFF2-40B4-BE49-F238E27FC236}">
                <a16:creationId xmlns:a16="http://schemas.microsoft.com/office/drawing/2014/main" id="{E9C915D5-21A2-E24D-BCE5-715FF50B5E20}"/>
              </a:ext>
            </a:extLst>
          </p:cNvPr>
          <p:cNvSpPr txBox="1">
            <a:spLocks/>
          </p:cNvSpPr>
          <p:nvPr/>
        </p:nvSpPr>
        <p:spPr>
          <a:xfrm>
            <a:off x="8491591" y="4773499"/>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All</a:t>
            </a:r>
            <a:r>
              <a:rPr kumimoji="1" lang="zh-CN" altLang="en-US" b="1" dirty="0">
                <a:latin typeface="Gill Sans MT" panose="020B0502020104020203" pitchFamily="34" charset="0"/>
              </a:rPr>
              <a:t> </a:t>
            </a:r>
            <a:r>
              <a:rPr kumimoji="1" lang="en-US" altLang="zh-CN" b="1" dirty="0">
                <a:latin typeface="Gill Sans MT" panose="020B0502020104020203" pitchFamily="34" charset="0"/>
              </a:rPr>
              <a:t>to</a:t>
            </a:r>
            <a:r>
              <a:rPr kumimoji="1" lang="zh-CN" altLang="en-US" b="1" dirty="0">
                <a:latin typeface="Gill Sans MT" panose="020B0502020104020203" pitchFamily="34" charset="0"/>
              </a:rPr>
              <a:t> </a:t>
            </a:r>
            <a:r>
              <a:rPr kumimoji="1" lang="en-US" altLang="zh-CN" b="1" dirty="0">
                <a:latin typeface="Gill Sans MT" panose="020B0502020104020203" pitchFamily="34" charset="0"/>
              </a:rPr>
              <a:t>All</a:t>
            </a:r>
          </a:p>
          <a:p>
            <a:pPr marL="0" indent="0" algn="ctr">
              <a:buNone/>
            </a:pPr>
            <a:r>
              <a:rPr kumimoji="1" lang="en-US" altLang="zh-CN" dirty="0">
                <a:latin typeface="Gill Sans MT" panose="020B0502020104020203" pitchFamily="34" charset="0"/>
              </a:rPr>
              <a:t>MatMul</a:t>
            </a:r>
          </a:p>
        </p:txBody>
      </p:sp>
    </p:spTree>
    <p:extLst>
      <p:ext uri="{BB962C8B-B14F-4D97-AF65-F5344CB8AC3E}">
        <p14:creationId xmlns:p14="http://schemas.microsoft.com/office/powerpoint/2010/main" val="3208743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线程分层执行</a:t>
            </a:r>
          </a:p>
        </p:txBody>
      </p:sp>
      <p:pic>
        <p:nvPicPr>
          <p:cNvPr id="5" name="图片 4">
            <a:extLst>
              <a:ext uri="{FF2B5EF4-FFF2-40B4-BE49-F238E27FC236}">
                <a16:creationId xmlns:a16="http://schemas.microsoft.com/office/drawing/2014/main" id="{A0421EC8-6F7A-334B-BA58-AEDD05B268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8856" y="1628800"/>
            <a:ext cx="2964079" cy="3952105"/>
          </a:xfrm>
          <a:prstGeom prst="rect">
            <a:avLst/>
          </a:prstGeom>
        </p:spPr>
      </p:pic>
      <p:pic>
        <p:nvPicPr>
          <p:cNvPr id="6" name="图片 5">
            <a:extLst>
              <a:ext uri="{FF2B5EF4-FFF2-40B4-BE49-F238E27FC236}">
                <a16:creationId xmlns:a16="http://schemas.microsoft.com/office/drawing/2014/main" id="{DF7EB6D2-30FD-F549-B706-02AEF410E5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8856" y="1628800"/>
            <a:ext cx="2964078" cy="3952105"/>
          </a:xfrm>
          <a:prstGeom prst="rect">
            <a:avLst/>
          </a:prstGeom>
        </p:spPr>
      </p:pic>
      <p:sp>
        <p:nvSpPr>
          <p:cNvPr id="7" name="内容占位符 2">
            <a:extLst>
              <a:ext uri="{FF2B5EF4-FFF2-40B4-BE49-F238E27FC236}">
                <a16:creationId xmlns:a16="http://schemas.microsoft.com/office/drawing/2014/main" id="{D18D06A5-BFF9-EA4C-A106-3106C3CDCE6D}"/>
              </a:ext>
            </a:extLst>
          </p:cNvPr>
          <p:cNvSpPr txBox="1">
            <a:spLocks/>
          </p:cNvSpPr>
          <p:nvPr/>
        </p:nvSpPr>
        <p:spPr>
          <a:xfrm>
            <a:off x="5831966" y="1285075"/>
            <a:ext cx="417646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zh-CN" altLang="en-US" dirty="0">
                <a:latin typeface="Gill Sans MT" panose="020B0502020104020203" pitchFamily="34" charset="0"/>
              </a:rPr>
              <a:t>网格 </a:t>
            </a:r>
            <a:r>
              <a:rPr kumimoji="1" lang="en-US" altLang="zh-CN" dirty="0">
                <a:latin typeface="Gill Sans MT" panose="020B0502020104020203" pitchFamily="34" charset="0"/>
              </a:rPr>
              <a:t>Grid</a:t>
            </a:r>
            <a:r>
              <a:rPr kumimoji="1" lang="zh-CN" altLang="en-US" dirty="0">
                <a:latin typeface="Gill Sans MT" panose="020B0502020104020203" pitchFamily="34" charset="0"/>
              </a:rPr>
              <a:t> 表示所有要执行的任务</a:t>
            </a:r>
            <a:endParaRPr kumimoji="1" lang="en-US" altLang="zh-CN" dirty="0">
              <a:latin typeface="Gill Sans MT" panose="020B0502020104020203" pitchFamily="34" charset="0"/>
            </a:endParaRPr>
          </a:p>
        </p:txBody>
      </p:sp>
      <p:sp>
        <p:nvSpPr>
          <p:cNvPr id="8" name="内容占位符 2">
            <a:extLst>
              <a:ext uri="{FF2B5EF4-FFF2-40B4-BE49-F238E27FC236}">
                <a16:creationId xmlns:a16="http://schemas.microsoft.com/office/drawing/2014/main" id="{582A012A-6E61-8042-AE42-11B733FEDE5C}"/>
              </a:ext>
            </a:extLst>
          </p:cNvPr>
          <p:cNvSpPr txBox="1">
            <a:spLocks/>
          </p:cNvSpPr>
          <p:nvPr/>
        </p:nvSpPr>
        <p:spPr>
          <a:xfrm>
            <a:off x="4499818" y="2895614"/>
            <a:ext cx="6840760"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zh-CN" altLang="en-US" dirty="0">
                <a:latin typeface="Gill Sans MT" panose="020B0502020104020203" pitchFamily="34" charset="0"/>
              </a:rPr>
              <a:t>网格 </a:t>
            </a:r>
            <a:r>
              <a:rPr kumimoji="1" lang="en-US" altLang="zh-CN" dirty="0">
                <a:latin typeface="Gill Sans MT" panose="020B0502020104020203" pitchFamily="34" charset="0"/>
              </a:rPr>
              <a:t>Grid</a:t>
            </a:r>
            <a:r>
              <a:rPr kumimoji="1" lang="zh-CN" altLang="en-US" dirty="0">
                <a:latin typeface="Gill Sans MT" panose="020B0502020104020203" pitchFamily="34" charset="0"/>
              </a:rPr>
              <a:t> 中包含了很多相同线程 </a:t>
            </a:r>
            <a:r>
              <a:rPr kumimoji="1" lang="en-US" altLang="zh-CN" dirty="0">
                <a:latin typeface="Gill Sans MT" panose="020B0502020104020203" pitchFamily="34" charset="0"/>
              </a:rPr>
              <a:t>Threads</a:t>
            </a:r>
            <a:r>
              <a:rPr kumimoji="1" lang="zh-CN" altLang="en-US" dirty="0">
                <a:latin typeface="Gill Sans MT" panose="020B0502020104020203" pitchFamily="34" charset="0"/>
              </a:rPr>
              <a:t> 数量的块 </a:t>
            </a:r>
            <a:r>
              <a:rPr kumimoji="1" lang="en-US" altLang="zh-CN" dirty="0">
                <a:latin typeface="Gill Sans MT" panose="020B0502020104020203" pitchFamily="34" charset="0"/>
              </a:rPr>
              <a:t>Blocks</a:t>
            </a:r>
            <a:r>
              <a:rPr kumimoji="1" lang="zh-CN" altLang="en-US" dirty="0">
                <a:latin typeface="Gill Sans MT" panose="020B0502020104020203" pitchFamily="34" charset="0"/>
              </a:rPr>
              <a:t> </a:t>
            </a:r>
            <a:endParaRPr kumimoji="1" lang="en-US" altLang="zh-CN" dirty="0">
              <a:latin typeface="Gill Sans MT" panose="020B0502020104020203" pitchFamily="34" charset="0"/>
            </a:endParaRPr>
          </a:p>
        </p:txBody>
      </p:sp>
      <p:sp>
        <p:nvSpPr>
          <p:cNvPr id="9" name="内容占位符 2">
            <a:extLst>
              <a:ext uri="{FF2B5EF4-FFF2-40B4-BE49-F238E27FC236}">
                <a16:creationId xmlns:a16="http://schemas.microsoft.com/office/drawing/2014/main" id="{FC2DA584-E648-6747-8B37-25A9DCC6622E}"/>
              </a:ext>
            </a:extLst>
          </p:cNvPr>
          <p:cNvSpPr txBox="1">
            <a:spLocks/>
          </p:cNvSpPr>
          <p:nvPr/>
        </p:nvSpPr>
        <p:spPr>
          <a:xfrm>
            <a:off x="6119998" y="4509120"/>
            <a:ext cx="3600400" cy="14318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zh-CN" altLang="en-US" dirty="0">
                <a:latin typeface="Gill Sans MT" panose="020B0502020104020203" pitchFamily="34" charset="0"/>
              </a:rPr>
              <a:t>块 </a:t>
            </a:r>
            <a:r>
              <a:rPr kumimoji="1" lang="en-US" altLang="zh-CN" dirty="0">
                <a:latin typeface="Gill Sans MT" panose="020B0502020104020203" pitchFamily="34" charset="0"/>
              </a:rPr>
              <a:t>Block</a:t>
            </a:r>
            <a:r>
              <a:rPr kumimoji="1" lang="zh-CN" altLang="en-US" dirty="0">
                <a:latin typeface="Gill Sans MT" panose="020B0502020104020203" pitchFamily="34" charset="0"/>
              </a:rPr>
              <a:t> 中的线程数独立执行</a:t>
            </a:r>
            <a:endParaRPr kumimoji="1" lang="en-US" altLang="zh-CN" dirty="0">
              <a:latin typeface="Gill Sans MT" panose="020B0502020104020203" pitchFamily="34" charset="0"/>
            </a:endParaRPr>
          </a:p>
          <a:p>
            <a:pPr marL="0" indent="0" algn="ctr">
              <a:buNone/>
            </a:pPr>
            <a:r>
              <a:rPr kumimoji="1" lang="zh-CN" altLang="en-US" dirty="0">
                <a:latin typeface="Gill Sans MT" panose="020B0502020104020203" pitchFamily="34" charset="0"/>
              </a:rPr>
              <a:t>可以通过本地数据共享</a:t>
            </a:r>
            <a:endParaRPr kumimoji="1" lang="en-US" altLang="zh-CN" dirty="0">
              <a:latin typeface="Gill Sans MT" panose="020B0502020104020203" pitchFamily="34" charset="0"/>
            </a:endParaRPr>
          </a:p>
          <a:p>
            <a:pPr marL="0" indent="0" algn="ctr">
              <a:buNone/>
            </a:pPr>
            <a:r>
              <a:rPr kumimoji="1" lang="zh-CN" altLang="en-US" dirty="0">
                <a:latin typeface="Gill Sans MT" panose="020B0502020104020203" pitchFamily="34" charset="0"/>
              </a:rPr>
              <a:t>同步交换数据</a:t>
            </a:r>
            <a:endParaRPr kumimoji="1" lang="en-US" altLang="zh-CN" dirty="0">
              <a:latin typeface="Gill Sans MT" panose="020B0502020104020203" pitchFamily="34" charset="0"/>
            </a:endParaRPr>
          </a:p>
        </p:txBody>
      </p:sp>
      <p:pic>
        <p:nvPicPr>
          <p:cNvPr id="10" name="图片 9">
            <a:extLst>
              <a:ext uri="{FF2B5EF4-FFF2-40B4-BE49-F238E27FC236}">
                <a16:creationId xmlns:a16="http://schemas.microsoft.com/office/drawing/2014/main" id="{AFEFFE32-D82A-B646-A444-5838485D37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31048" y="1874017"/>
            <a:ext cx="4178300" cy="736600"/>
          </a:xfrm>
          <a:prstGeom prst="rect">
            <a:avLst/>
          </a:prstGeom>
        </p:spPr>
      </p:pic>
      <p:grpSp>
        <p:nvGrpSpPr>
          <p:cNvPr id="21" name="组合 20">
            <a:extLst>
              <a:ext uri="{FF2B5EF4-FFF2-40B4-BE49-F238E27FC236}">
                <a16:creationId xmlns:a16="http://schemas.microsoft.com/office/drawing/2014/main" id="{11FBEA4C-9F1F-964A-8622-C430B7619371}"/>
              </a:ext>
            </a:extLst>
          </p:cNvPr>
          <p:cNvGrpSpPr/>
          <p:nvPr/>
        </p:nvGrpSpPr>
        <p:grpSpPr>
          <a:xfrm>
            <a:off x="4773998" y="3484488"/>
            <a:ext cx="6292400" cy="736600"/>
            <a:chOff x="4730229" y="3434566"/>
            <a:chExt cx="6292400" cy="736600"/>
          </a:xfrm>
        </p:grpSpPr>
        <p:pic>
          <p:nvPicPr>
            <p:cNvPr id="12" name="图片 11">
              <a:extLst>
                <a:ext uri="{FF2B5EF4-FFF2-40B4-BE49-F238E27FC236}">
                  <a16:creationId xmlns:a16="http://schemas.microsoft.com/office/drawing/2014/main" id="{360BDD70-8DC4-FD49-8CD2-F3CFE08CEE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30229" y="3434566"/>
              <a:ext cx="939800" cy="736600"/>
            </a:xfrm>
            <a:prstGeom prst="rect">
              <a:avLst/>
            </a:prstGeom>
          </p:spPr>
        </p:pic>
        <p:pic>
          <p:nvPicPr>
            <p:cNvPr id="14" name="图片 13">
              <a:extLst>
                <a:ext uri="{FF2B5EF4-FFF2-40B4-BE49-F238E27FC236}">
                  <a16:creationId xmlns:a16="http://schemas.microsoft.com/office/drawing/2014/main" id="{B262B7F4-8229-B649-9743-67C8D875E3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8379" y="3434566"/>
              <a:ext cx="939800" cy="736600"/>
            </a:xfrm>
            <a:prstGeom prst="rect">
              <a:avLst/>
            </a:prstGeom>
          </p:spPr>
        </p:pic>
        <p:pic>
          <p:nvPicPr>
            <p:cNvPr id="16" name="图片 15">
              <a:extLst>
                <a:ext uri="{FF2B5EF4-FFF2-40B4-BE49-F238E27FC236}">
                  <a16:creationId xmlns:a16="http://schemas.microsoft.com/office/drawing/2014/main" id="{5887C80B-E4F3-1747-A7A2-1DCDB283369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06529" y="3434566"/>
              <a:ext cx="939800" cy="736600"/>
            </a:xfrm>
            <a:prstGeom prst="rect">
              <a:avLst/>
            </a:prstGeom>
          </p:spPr>
        </p:pic>
        <p:pic>
          <p:nvPicPr>
            <p:cNvPr id="18" name="图片 17">
              <a:extLst>
                <a:ext uri="{FF2B5EF4-FFF2-40B4-BE49-F238E27FC236}">
                  <a16:creationId xmlns:a16="http://schemas.microsoft.com/office/drawing/2014/main" id="{269D9844-CF60-D441-8204-9E741E192C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44679" y="3434566"/>
              <a:ext cx="939800" cy="736600"/>
            </a:xfrm>
            <a:prstGeom prst="rect">
              <a:avLst/>
            </a:prstGeom>
          </p:spPr>
        </p:pic>
        <p:pic>
          <p:nvPicPr>
            <p:cNvPr id="20" name="图片 19">
              <a:extLst>
                <a:ext uri="{FF2B5EF4-FFF2-40B4-BE49-F238E27FC236}">
                  <a16:creationId xmlns:a16="http://schemas.microsoft.com/office/drawing/2014/main" id="{3E0646FF-4F3A-9A42-876D-957FF09596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82829" y="3434566"/>
              <a:ext cx="939800" cy="736600"/>
            </a:xfrm>
            <a:prstGeom prst="rect">
              <a:avLst/>
            </a:prstGeom>
          </p:spPr>
        </p:pic>
      </p:grpSp>
    </p:spTree>
    <p:extLst>
      <p:ext uri="{BB962C8B-B14F-4D97-AF65-F5344CB8AC3E}">
        <p14:creationId xmlns:p14="http://schemas.microsoft.com/office/powerpoint/2010/main" val="1093829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并行提升整体计算强度</a:t>
            </a:r>
          </a:p>
        </p:txBody>
      </p:sp>
      <p:pic>
        <p:nvPicPr>
          <p:cNvPr id="5" name="图片 4">
            <a:extLst>
              <a:ext uri="{FF2B5EF4-FFF2-40B4-BE49-F238E27FC236}">
                <a16:creationId xmlns:a16="http://schemas.microsoft.com/office/drawing/2014/main" id="{73E1BE2A-1668-DC4C-94CB-B50E6664BF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37941" y="1844824"/>
            <a:ext cx="2008811" cy="1260760"/>
          </a:xfrm>
          <a:prstGeom prst="rect">
            <a:avLst/>
          </a:prstGeom>
        </p:spPr>
      </p:pic>
      <p:pic>
        <p:nvPicPr>
          <p:cNvPr id="6" name="图片 5">
            <a:extLst>
              <a:ext uri="{FF2B5EF4-FFF2-40B4-BE49-F238E27FC236}">
                <a16:creationId xmlns:a16="http://schemas.microsoft.com/office/drawing/2014/main" id="{0940475C-D8B6-A248-A6E3-D65E545657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7941" y="3420595"/>
            <a:ext cx="2008811" cy="1269165"/>
          </a:xfrm>
          <a:prstGeom prst="rect">
            <a:avLst/>
          </a:prstGeom>
        </p:spPr>
      </p:pic>
      <p:pic>
        <p:nvPicPr>
          <p:cNvPr id="7" name="图片 6">
            <a:extLst>
              <a:ext uri="{FF2B5EF4-FFF2-40B4-BE49-F238E27FC236}">
                <a16:creationId xmlns:a16="http://schemas.microsoft.com/office/drawing/2014/main" id="{41AC9649-5776-5540-8D1E-5FEF650353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37941" y="5013176"/>
            <a:ext cx="2008811" cy="1260760"/>
          </a:xfrm>
          <a:prstGeom prst="rect">
            <a:avLst/>
          </a:prstGeom>
        </p:spPr>
      </p:pic>
      <p:sp>
        <p:nvSpPr>
          <p:cNvPr id="8" name="内容占位符 2">
            <a:extLst>
              <a:ext uri="{FF2B5EF4-FFF2-40B4-BE49-F238E27FC236}">
                <a16:creationId xmlns:a16="http://schemas.microsoft.com/office/drawing/2014/main" id="{46E06C8B-A479-F749-BFEB-1BAC4DECF923}"/>
              </a:ext>
            </a:extLst>
          </p:cNvPr>
          <p:cNvSpPr txBox="1">
            <a:spLocks/>
          </p:cNvSpPr>
          <p:nvPr/>
        </p:nvSpPr>
        <p:spPr>
          <a:xfrm>
            <a:off x="482005" y="2180609"/>
            <a:ext cx="1439912"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Element-wise</a:t>
            </a:r>
          </a:p>
        </p:txBody>
      </p:sp>
      <p:sp>
        <p:nvSpPr>
          <p:cNvPr id="9" name="内容占位符 2">
            <a:extLst>
              <a:ext uri="{FF2B5EF4-FFF2-40B4-BE49-F238E27FC236}">
                <a16:creationId xmlns:a16="http://schemas.microsoft.com/office/drawing/2014/main" id="{E87706EA-D75D-4440-873C-4F750627D0D8}"/>
              </a:ext>
            </a:extLst>
          </p:cNvPr>
          <p:cNvSpPr txBox="1">
            <a:spLocks/>
          </p:cNvSpPr>
          <p:nvPr/>
        </p:nvSpPr>
        <p:spPr>
          <a:xfrm>
            <a:off x="482005" y="3760582"/>
            <a:ext cx="1439912"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Local</a:t>
            </a:r>
          </a:p>
        </p:txBody>
      </p:sp>
      <p:sp>
        <p:nvSpPr>
          <p:cNvPr id="10" name="内容占位符 2">
            <a:extLst>
              <a:ext uri="{FF2B5EF4-FFF2-40B4-BE49-F238E27FC236}">
                <a16:creationId xmlns:a16="http://schemas.microsoft.com/office/drawing/2014/main" id="{9BA0E70E-7649-2D45-A15E-4DC040CB162F}"/>
              </a:ext>
            </a:extLst>
          </p:cNvPr>
          <p:cNvSpPr txBox="1">
            <a:spLocks/>
          </p:cNvSpPr>
          <p:nvPr/>
        </p:nvSpPr>
        <p:spPr>
          <a:xfrm>
            <a:off x="482005" y="5348961"/>
            <a:ext cx="1439912"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All</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to</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All</a:t>
            </a:r>
          </a:p>
        </p:txBody>
      </p:sp>
      <p:sp>
        <p:nvSpPr>
          <p:cNvPr id="11" name="内容占位符 2">
            <a:extLst>
              <a:ext uri="{FF2B5EF4-FFF2-40B4-BE49-F238E27FC236}">
                <a16:creationId xmlns:a16="http://schemas.microsoft.com/office/drawing/2014/main" id="{F90674A7-574F-6949-8D61-5EB035BFC51D}"/>
              </a:ext>
            </a:extLst>
          </p:cNvPr>
          <p:cNvSpPr txBox="1">
            <a:spLocks/>
          </p:cNvSpPr>
          <p:nvPr/>
        </p:nvSpPr>
        <p:spPr>
          <a:xfrm>
            <a:off x="4514205"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Data</a:t>
            </a:r>
          </a:p>
          <a:p>
            <a:pPr marL="0" indent="0" algn="ctr">
              <a:lnSpc>
                <a:spcPct val="100000"/>
              </a:lnSpc>
              <a:buNone/>
            </a:pPr>
            <a:r>
              <a:rPr kumimoji="1" lang="en-US" altLang="zh-CN" sz="1800" dirty="0">
                <a:solidFill>
                  <a:srgbClr val="91D150"/>
                </a:solidFill>
                <a:latin typeface="Gill Sans MT" panose="020B0502020104020203" pitchFamily="34" charset="0"/>
              </a:rPr>
              <a:t>Scales</a:t>
            </a:r>
          </a:p>
        </p:txBody>
      </p:sp>
      <p:sp>
        <p:nvSpPr>
          <p:cNvPr id="12" name="内容占位符 2">
            <a:extLst>
              <a:ext uri="{FF2B5EF4-FFF2-40B4-BE49-F238E27FC236}">
                <a16:creationId xmlns:a16="http://schemas.microsoft.com/office/drawing/2014/main" id="{4BAE7E28-C767-424B-8F8F-FFB18AC6CFE1}"/>
              </a:ext>
            </a:extLst>
          </p:cNvPr>
          <p:cNvSpPr txBox="1">
            <a:spLocks/>
          </p:cNvSpPr>
          <p:nvPr/>
        </p:nvSpPr>
        <p:spPr>
          <a:xfrm>
            <a:off x="5703990"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Compute</a:t>
            </a:r>
          </a:p>
          <a:p>
            <a:pPr marL="0" indent="0" algn="ctr">
              <a:lnSpc>
                <a:spcPct val="100000"/>
              </a:lnSpc>
              <a:buNone/>
            </a:pPr>
            <a:r>
              <a:rPr kumimoji="1" lang="en-US" altLang="zh-CN" sz="1800" dirty="0">
                <a:solidFill>
                  <a:srgbClr val="91D150"/>
                </a:solidFill>
                <a:latin typeface="Gill Sans MT" panose="020B0502020104020203" pitchFamily="34" charset="0"/>
              </a:rPr>
              <a:t>Scales</a:t>
            </a:r>
          </a:p>
        </p:txBody>
      </p:sp>
      <p:sp>
        <p:nvSpPr>
          <p:cNvPr id="13" name="内容占位符 2">
            <a:extLst>
              <a:ext uri="{FF2B5EF4-FFF2-40B4-BE49-F238E27FC236}">
                <a16:creationId xmlns:a16="http://schemas.microsoft.com/office/drawing/2014/main" id="{A837BB80-C252-3E42-A64D-0F4768E77566}"/>
              </a:ext>
            </a:extLst>
          </p:cNvPr>
          <p:cNvSpPr txBox="1">
            <a:spLocks/>
          </p:cNvSpPr>
          <p:nvPr/>
        </p:nvSpPr>
        <p:spPr>
          <a:xfrm>
            <a:off x="6893775"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Intensity</a:t>
            </a:r>
          </a:p>
          <a:p>
            <a:pPr marL="0" indent="0" algn="ctr">
              <a:lnSpc>
                <a:spcPct val="100000"/>
              </a:lnSpc>
              <a:buNone/>
            </a:pPr>
            <a:r>
              <a:rPr kumimoji="1" lang="en-US" altLang="zh-CN" sz="1800" dirty="0">
                <a:solidFill>
                  <a:srgbClr val="91D150"/>
                </a:solidFill>
                <a:latin typeface="Gill Sans MT" panose="020B0502020104020203" pitchFamily="34" charset="0"/>
              </a:rPr>
              <a:t>Scales</a:t>
            </a:r>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29D7A06B-D474-8846-89F7-2E36688B6797}"/>
                  </a:ext>
                </a:extLst>
              </p:cNvPr>
              <p:cNvSpPr txBox="1">
                <a:spLocks/>
              </p:cNvSpPr>
              <p:nvPr/>
            </p:nvSpPr>
            <p:spPr>
              <a:xfrm>
                <a:off x="4514205"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14" name="内容占位符 2">
                <a:extLst>
                  <a:ext uri="{FF2B5EF4-FFF2-40B4-BE49-F238E27FC236}">
                    <a16:creationId xmlns:a16="http://schemas.microsoft.com/office/drawing/2014/main" id="{29D7A06B-D474-8846-89F7-2E36688B6797}"/>
                  </a:ext>
                </a:extLst>
              </p:cNvPr>
              <p:cNvSpPr txBox="1">
                <a:spLocks noRot="1" noChangeAspect="1" noMove="1" noResize="1" noEditPoints="1" noAdjustHandles="1" noChangeArrowheads="1" noChangeShapeType="1" noTextEdit="1"/>
              </p:cNvSpPr>
              <p:nvPr/>
            </p:nvSpPr>
            <p:spPr>
              <a:xfrm>
                <a:off x="4514205" y="2180609"/>
                <a:ext cx="1216724" cy="589190"/>
              </a:xfrm>
              <a:prstGeom prst="rect">
                <a:avLst/>
              </a:prstGeom>
              <a:blipFill>
                <a:blip r:embed="rId5"/>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A39AA10C-2AEB-234F-BABF-16EAEE20918A}"/>
                  </a:ext>
                </a:extLst>
              </p:cNvPr>
              <p:cNvSpPr txBox="1">
                <a:spLocks/>
              </p:cNvSpPr>
              <p:nvPr/>
            </p:nvSpPr>
            <p:spPr>
              <a:xfrm>
                <a:off x="5741647"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15" name="内容占位符 2">
                <a:extLst>
                  <a:ext uri="{FF2B5EF4-FFF2-40B4-BE49-F238E27FC236}">
                    <a16:creationId xmlns:a16="http://schemas.microsoft.com/office/drawing/2014/main" id="{A39AA10C-2AEB-234F-BABF-16EAEE20918A}"/>
                  </a:ext>
                </a:extLst>
              </p:cNvPr>
              <p:cNvSpPr txBox="1">
                <a:spLocks noRot="1" noChangeAspect="1" noMove="1" noResize="1" noEditPoints="1" noAdjustHandles="1" noChangeArrowheads="1" noChangeShapeType="1" noTextEdit="1"/>
              </p:cNvSpPr>
              <p:nvPr/>
            </p:nvSpPr>
            <p:spPr>
              <a:xfrm>
                <a:off x="5741647" y="2180609"/>
                <a:ext cx="1216724" cy="589190"/>
              </a:xfrm>
              <a:prstGeom prst="rect">
                <a:avLst/>
              </a:prstGeom>
              <a:blipFill>
                <a:blip r:embed="rId6"/>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25B31E21-5526-4B43-AD7E-8375C616C1E8}"/>
                  </a:ext>
                </a:extLst>
              </p:cNvPr>
              <p:cNvSpPr txBox="1">
                <a:spLocks/>
              </p:cNvSpPr>
              <p:nvPr/>
            </p:nvSpPr>
            <p:spPr>
              <a:xfrm>
                <a:off x="6893775"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b="0" i="1" dirty="0" smtClean="0">
                        <a:latin typeface="Cambria Math" panose="02040503050406030204" pitchFamily="18" charset="0"/>
                      </a:rPr>
                      <m:t>1</m:t>
                    </m:r>
                  </m:oMath>
                </a14:m>
                <a:r>
                  <a:rPr kumimoji="1" lang="en-US" altLang="zh-CN" dirty="0">
                    <a:latin typeface="Gill Sans MT" panose="020B0502020104020203" pitchFamily="34" charset="0"/>
                  </a:rPr>
                  <a:t>)</a:t>
                </a:r>
              </a:p>
            </p:txBody>
          </p:sp>
        </mc:Choice>
        <mc:Fallback xmlns="">
          <p:sp>
            <p:nvSpPr>
              <p:cNvPr id="16" name="内容占位符 2">
                <a:extLst>
                  <a:ext uri="{FF2B5EF4-FFF2-40B4-BE49-F238E27FC236}">
                    <a16:creationId xmlns:a16="http://schemas.microsoft.com/office/drawing/2014/main" id="{25B31E21-5526-4B43-AD7E-8375C616C1E8}"/>
                  </a:ext>
                </a:extLst>
              </p:cNvPr>
              <p:cNvSpPr txBox="1">
                <a:spLocks noRot="1" noChangeAspect="1" noMove="1" noResize="1" noEditPoints="1" noAdjustHandles="1" noChangeArrowheads="1" noChangeShapeType="1" noTextEdit="1"/>
              </p:cNvSpPr>
              <p:nvPr/>
            </p:nvSpPr>
            <p:spPr>
              <a:xfrm>
                <a:off x="6893775" y="2180609"/>
                <a:ext cx="1216724" cy="589190"/>
              </a:xfrm>
              <a:prstGeom prst="rect">
                <a:avLst/>
              </a:prstGeom>
              <a:blipFill>
                <a:blip r:embed="rId7"/>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内容占位符 2">
                <a:extLst>
                  <a:ext uri="{FF2B5EF4-FFF2-40B4-BE49-F238E27FC236}">
                    <a16:creationId xmlns:a16="http://schemas.microsoft.com/office/drawing/2014/main" id="{6EA10489-8063-2B45-BA5F-B8D687BB6DC3}"/>
                  </a:ext>
                </a:extLst>
              </p:cNvPr>
              <p:cNvSpPr txBox="1">
                <a:spLocks/>
              </p:cNvSpPr>
              <p:nvPr/>
            </p:nvSpPr>
            <p:spPr>
              <a:xfrm>
                <a:off x="4514205"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xmlns="">
          <p:sp>
            <p:nvSpPr>
              <p:cNvPr id="17" name="内容占位符 2">
                <a:extLst>
                  <a:ext uri="{FF2B5EF4-FFF2-40B4-BE49-F238E27FC236}">
                    <a16:creationId xmlns:a16="http://schemas.microsoft.com/office/drawing/2014/main" id="{6EA10489-8063-2B45-BA5F-B8D687BB6DC3}"/>
                  </a:ext>
                </a:extLst>
              </p:cNvPr>
              <p:cNvSpPr txBox="1">
                <a:spLocks noRot="1" noChangeAspect="1" noMove="1" noResize="1" noEditPoints="1" noAdjustHandles="1" noChangeArrowheads="1" noChangeShapeType="1" noTextEdit="1"/>
              </p:cNvSpPr>
              <p:nvPr/>
            </p:nvSpPr>
            <p:spPr>
              <a:xfrm>
                <a:off x="4514205" y="3760582"/>
                <a:ext cx="1216724" cy="58919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内容占位符 2">
                <a:extLst>
                  <a:ext uri="{FF2B5EF4-FFF2-40B4-BE49-F238E27FC236}">
                    <a16:creationId xmlns:a16="http://schemas.microsoft.com/office/drawing/2014/main" id="{5F08FDA1-AEFD-E94E-93DC-C982F08C2CDC}"/>
                  </a:ext>
                </a:extLst>
              </p:cNvPr>
              <p:cNvSpPr txBox="1">
                <a:spLocks/>
              </p:cNvSpPr>
              <p:nvPr/>
            </p:nvSpPr>
            <p:spPr>
              <a:xfrm>
                <a:off x="5741647"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xmlns="">
          <p:sp>
            <p:nvSpPr>
              <p:cNvPr id="18" name="内容占位符 2">
                <a:extLst>
                  <a:ext uri="{FF2B5EF4-FFF2-40B4-BE49-F238E27FC236}">
                    <a16:creationId xmlns:a16="http://schemas.microsoft.com/office/drawing/2014/main" id="{5F08FDA1-AEFD-E94E-93DC-C982F08C2CDC}"/>
                  </a:ext>
                </a:extLst>
              </p:cNvPr>
              <p:cNvSpPr txBox="1">
                <a:spLocks noRot="1" noChangeAspect="1" noMove="1" noResize="1" noEditPoints="1" noAdjustHandles="1" noChangeArrowheads="1" noChangeShapeType="1" noTextEdit="1"/>
              </p:cNvSpPr>
              <p:nvPr/>
            </p:nvSpPr>
            <p:spPr>
              <a:xfrm>
                <a:off x="5741647" y="3760582"/>
                <a:ext cx="1216724" cy="58919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内容占位符 2">
                <a:extLst>
                  <a:ext uri="{FF2B5EF4-FFF2-40B4-BE49-F238E27FC236}">
                    <a16:creationId xmlns:a16="http://schemas.microsoft.com/office/drawing/2014/main" id="{1FA948ED-8ADB-A648-9ED3-487E499F1E2A}"/>
                  </a:ext>
                </a:extLst>
              </p:cNvPr>
              <p:cNvSpPr txBox="1">
                <a:spLocks/>
              </p:cNvSpPr>
              <p:nvPr/>
            </p:nvSpPr>
            <p:spPr>
              <a:xfrm>
                <a:off x="6893775"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b="0" i="1" dirty="0" smtClean="0">
                        <a:latin typeface="Cambria Math" panose="02040503050406030204" pitchFamily="18" charset="0"/>
                      </a:rPr>
                      <m:t>1</m:t>
                    </m:r>
                  </m:oMath>
                </a14:m>
                <a:r>
                  <a:rPr kumimoji="1" lang="en-US" altLang="zh-CN" dirty="0">
                    <a:latin typeface="Gill Sans MT" panose="020B0502020104020203" pitchFamily="34" charset="0"/>
                  </a:rPr>
                  <a:t>)</a:t>
                </a:r>
              </a:p>
            </p:txBody>
          </p:sp>
        </mc:Choice>
        <mc:Fallback xmlns="">
          <p:sp>
            <p:nvSpPr>
              <p:cNvPr id="19" name="内容占位符 2">
                <a:extLst>
                  <a:ext uri="{FF2B5EF4-FFF2-40B4-BE49-F238E27FC236}">
                    <a16:creationId xmlns:a16="http://schemas.microsoft.com/office/drawing/2014/main" id="{1FA948ED-8ADB-A648-9ED3-487E499F1E2A}"/>
                  </a:ext>
                </a:extLst>
              </p:cNvPr>
              <p:cNvSpPr txBox="1">
                <a:spLocks noRot="1" noChangeAspect="1" noMove="1" noResize="1" noEditPoints="1" noAdjustHandles="1" noChangeArrowheads="1" noChangeShapeType="1" noTextEdit="1"/>
              </p:cNvSpPr>
              <p:nvPr/>
            </p:nvSpPr>
            <p:spPr>
              <a:xfrm>
                <a:off x="6893775" y="3760582"/>
                <a:ext cx="1216724" cy="58919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内容占位符 2">
                <a:extLst>
                  <a:ext uri="{FF2B5EF4-FFF2-40B4-BE49-F238E27FC236}">
                    <a16:creationId xmlns:a16="http://schemas.microsoft.com/office/drawing/2014/main" id="{ECDE8BCC-4E3B-1C49-8A88-F1E7FB735405}"/>
                  </a:ext>
                </a:extLst>
              </p:cNvPr>
              <p:cNvSpPr txBox="1">
                <a:spLocks/>
              </p:cNvSpPr>
              <p:nvPr/>
            </p:nvSpPr>
            <p:spPr>
              <a:xfrm>
                <a:off x="4514205"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20" name="内容占位符 2">
                <a:extLst>
                  <a:ext uri="{FF2B5EF4-FFF2-40B4-BE49-F238E27FC236}">
                    <a16:creationId xmlns:a16="http://schemas.microsoft.com/office/drawing/2014/main" id="{ECDE8BCC-4E3B-1C49-8A88-F1E7FB735405}"/>
                  </a:ext>
                </a:extLst>
              </p:cNvPr>
              <p:cNvSpPr txBox="1">
                <a:spLocks noRot="1" noChangeAspect="1" noMove="1" noResize="1" noEditPoints="1" noAdjustHandles="1" noChangeArrowheads="1" noChangeShapeType="1" noTextEdit="1"/>
              </p:cNvSpPr>
              <p:nvPr/>
            </p:nvSpPr>
            <p:spPr>
              <a:xfrm>
                <a:off x="4514205" y="5348961"/>
                <a:ext cx="1216724" cy="58919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内容占位符 2">
                <a:extLst>
                  <a:ext uri="{FF2B5EF4-FFF2-40B4-BE49-F238E27FC236}">
                    <a16:creationId xmlns:a16="http://schemas.microsoft.com/office/drawing/2014/main" id="{152A1DF9-FE0B-5B41-ADBE-F503CB382EEA}"/>
                  </a:ext>
                </a:extLst>
              </p:cNvPr>
              <p:cNvSpPr txBox="1">
                <a:spLocks/>
              </p:cNvSpPr>
              <p:nvPr/>
            </p:nvSpPr>
            <p:spPr>
              <a:xfrm>
                <a:off x="5741647"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xmlns="">
          <p:sp>
            <p:nvSpPr>
              <p:cNvPr id="21" name="内容占位符 2">
                <a:extLst>
                  <a:ext uri="{FF2B5EF4-FFF2-40B4-BE49-F238E27FC236}">
                    <a16:creationId xmlns:a16="http://schemas.microsoft.com/office/drawing/2014/main" id="{152A1DF9-FE0B-5B41-ADBE-F503CB382EEA}"/>
                  </a:ext>
                </a:extLst>
              </p:cNvPr>
              <p:cNvSpPr txBox="1">
                <a:spLocks noRot="1" noChangeAspect="1" noMove="1" noResize="1" noEditPoints="1" noAdjustHandles="1" noChangeArrowheads="1" noChangeShapeType="1" noTextEdit="1"/>
              </p:cNvSpPr>
              <p:nvPr/>
            </p:nvSpPr>
            <p:spPr>
              <a:xfrm>
                <a:off x="5741647" y="5348961"/>
                <a:ext cx="1216724" cy="58919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内容占位符 2">
                <a:extLst>
                  <a:ext uri="{FF2B5EF4-FFF2-40B4-BE49-F238E27FC236}">
                    <a16:creationId xmlns:a16="http://schemas.microsoft.com/office/drawing/2014/main" id="{30E3AA83-D717-8A42-BA63-6B165B6C8660}"/>
                  </a:ext>
                </a:extLst>
              </p:cNvPr>
              <p:cNvSpPr txBox="1">
                <a:spLocks/>
              </p:cNvSpPr>
              <p:nvPr/>
            </p:nvSpPr>
            <p:spPr>
              <a:xfrm>
                <a:off x="6893775"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22" name="内容占位符 2">
                <a:extLst>
                  <a:ext uri="{FF2B5EF4-FFF2-40B4-BE49-F238E27FC236}">
                    <a16:creationId xmlns:a16="http://schemas.microsoft.com/office/drawing/2014/main" id="{30E3AA83-D717-8A42-BA63-6B165B6C8660}"/>
                  </a:ext>
                </a:extLst>
              </p:cNvPr>
              <p:cNvSpPr txBox="1">
                <a:spLocks noRot="1" noChangeAspect="1" noMove="1" noResize="1" noEditPoints="1" noAdjustHandles="1" noChangeArrowheads="1" noChangeShapeType="1" noTextEdit="1"/>
              </p:cNvSpPr>
              <p:nvPr/>
            </p:nvSpPr>
            <p:spPr>
              <a:xfrm>
                <a:off x="6893775" y="5348961"/>
                <a:ext cx="1216724" cy="589190"/>
              </a:xfrm>
              <a:prstGeom prst="rect">
                <a:avLst/>
              </a:prstGeom>
              <a:blipFill>
                <a:blip r:embed="rId12"/>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6DB06B0B-02DD-D848-AE1E-06FB1FCCD9D9}"/>
              </a:ext>
            </a:extLst>
          </p:cNvPr>
          <p:cNvGrpSpPr/>
          <p:nvPr/>
        </p:nvGrpSpPr>
        <p:grpSpPr>
          <a:xfrm>
            <a:off x="8546901" y="2028023"/>
            <a:ext cx="2736056" cy="1221577"/>
            <a:chOff x="8978701" y="679570"/>
            <a:chExt cx="2736056" cy="1221577"/>
          </a:xfrm>
        </p:grpSpPr>
        <p:sp>
          <p:nvSpPr>
            <p:cNvPr id="23" name="内容占位符 2">
              <a:extLst>
                <a:ext uri="{FF2B5EF4-FFF2-40B4-BE49-F238E27FC236}">
                  <a16:creationId xmlns:a16="http://schemas.microsoft.com/office/drawing/2014/main" id="{EF11EE44-C6D3-314E-9F94-57639A9A1C79}"/>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24" name="内容占位符 2">
              <a:extLst>
                <a:ext uri="{FF2B5EF4-FFF2-40B4-BE49-F238E27FC236}">
                  <a16:creationId xmlns:a16="http://schemas.microsoft.com/office/drawing/2014/main" id="{8723BA3F-CDE7-5242-8612-53ED6DD1338B}"/>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26" name="图片 25">
              <a:extLst>
                <a:ext uri="{FF2B5EF4-FFF2-40B4-BE49-F238E27FC236}">
                  <a16:creationId xmlns:a16="http://schemas.microsoft.com/office/drawing/2014/main" id="{4B36EF7B-0BA5-CE48-92B1-7B7C6352AB2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82757" y="679570"/>
              <a:ext cx="2229405" cy="921013"/>
            </a:xfrm>
            <a:prstGeom prst="rect">
              <a:avLst/>
            </a:prstGeom>
          </p:spPr>
        </p:pic>
        <p:cxnSp>
          <p:nvCxnSpPr>
            <p:cNvPr id="28" name="直线连接符 27">
              <a:extLst>
                <a:ext uri="{FF2B5EF4-FFF2-40B4-BE49-F238E27FC236}">
                  <a16:creationId xmlns:a16="http://schemas.microsoft.com/office/drawing/2014/main" id="{E2894960-947C-9B4E-9210-3C9FFF7691A6}"/>
                </a:ext>
              </a:extLst>
            </p:cNvPr>
            <p:cNvCxnSpPr>
              <a:cxnSpLocks/>
            </p:cNvCxnSpPr>
            <p:nvPr/>
          </p:nvCxnSpPr>
          <p:spPr bwMode="auto">
            <a:xfrm>
              <a:off x="9482757" y="1147001"/>
              <a:ext cx="2232000" cy="12731"/>
            </a:xfrm>
            <a:prstGeom prst="line">
              <a:avLst/>
            </a:prstGeom>
            <a:noFill/>
            <a:ln w="19050" cap="flat" cmpd="sng" algn="ctr">
              <a:solidFill>
                <a:srgbClr val="91D150"/>
              </a:solidFill>
              <a:prstDash val="solid"/>
              <a:round/>
              <a:headEnd type="none" w="med" len="med"/>
              <a:tailEnd type="none" w="med" len="med"/>
            </a:ln>
            <a:effectLst/>
          </p:spPr>
        </p:cxnSp>
      </p:grpSp>
      <p:grpSp>
        <p:nvGrpSpPr>
          <p:cNvPr id="33" name="组合 32">
            <a:extLst>
              <a:ext uri="{FF2B5EF4-FFF2-40B4-BE49-F238E27FC236}">
                <a16:creationId xmlns:a16="http://schemas.microsoft.com/office/drawing/2014/main" id="{D1F1BB50-2D31-554D-8E2B-36D512753E7D}"/>
              </a:ext>
            </a:extLst>
          </p:cNvPr>
          <p:cNvGrpSpPr/>
          <p:nvPr/>
        </p:nvGrpSpPr>
        <p:grpSpPr>
          <a:xfrm>
            <a:off x="8546901" y="3648203"/>
            <a:ext cx="2736056" cy="1221577"/>
            <a:chOff x="8978701" y="679570"/>
            <a:chExt cx="2736056" cy="1221577"/>
          </a:xfrm>
        </p:grpSpPr>
        <p:sp>
          <p:nvSpPr>
            <p:cNvPr id="34" name="内容占位符 2">
              <a:extLst>
                <a:ext uri="{FF2B5EF4-FFF2-40B4-BE49-F238E27FC236}">
                  <a16:creationId xmlns:a16="http://schemas.microsoft.com/office/drawing/2014/main" id="{32697F11-8137-4748-A83F-0B115FBA5088}"/>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35" name="内容占位符 2">
              <a:extLst>
                <a:ext uri="{FF2B5EF4-FFF2-40B4-BE49-F238E27FC236}">
                  <a16:creationId xmlns:a16="http://schemas.microsoft.com/office/drawing/2014/main" id="{6E555B86-690C-4342-A659-584D4584EE4D}"/>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36" name="图片 35">
              <a:extLst>
                <a:ext uri="{FF2B5EF4-FFF2-40B4-BE49-F238E27FC236}">
                  <a16:creationId xmlns:a16="http://schemas.microsoft.com/office/drawing/2014/main" id="{F9082937-F444-5B44-A9BE-9F77CAC6275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82757" y="679570"/>
              <a:ext cx="2229405" cy="921013"/>
            </a:xfrm>
            <a:prstGeom prst="rect">
              <a:avLst/>
            </a:prstGeom>
          </p:spPr>
        </p:pic>
        <p:cxnSp>
          <p:nvCxnSpPr>
            <p:cNvPr id="37" name="直线连接符 36">
              <a:extLst>
                <a:ext uri="{FF2B5EF4-FFF2-40B4-BE49-F238E27FC236}">
                  <a16:creationId xmlns:a16="http://schemas.microsoft.com/office/drawing/2014/main" id="{352FB800-33BD-974F-9302-6F02EF177867}"/>
                </a:ext>
              </a:extLst>
            </p:cNvPr>
            <p:cNvCxnSpPr>
              <a:cxnSpLocks/>
            </p:cNvCxnSpPr>
            <p:nvPr/>
          </p:nvCxnSpPr>
          <p:spPr bwMode="auto">
            <a:xfrm>
              <a:off x="9482757" y="1147001"/>
              <a:ext cx="2232000" cy="12731"/>
            </a:xfrm>
            <a:prstGeom prst="line">
              <a:avLst/>
            </a:prstGeom>
            <a:noFill/>
            <a:ln w="19050" cap="flat" cmpd="sng" algn="ctr">
              <a:solidFill>
                <a:srgbClr val="91D150"/>
              </a:solidFill>
              <a:prstDash val="solid"/>
              <a:round/>
              <a:headEnd type="none" w="med" len="med"/>
              <a:tailEnd type="none" w="med" len="med"/>
            </a:ln>
            <a:effectLst/>
          </p:spPr>
        </p:cxnSp>
      </p:grpSp>
      <p:grpSp>
        <p:nvGrpSpPr>
          <p:cNvPr id="38" name="组合 37">
            <a:extLst>
              <a:ext uri="{FF2B5EF4-FFF2-40B4-BE49-F238E27FC236}">
                <a16:creationId xmlns:a16="http://schemas.microsoft.com/office/drawing/2014/main" id="{72E1D909-BA16-FF44-B074-71AC55FE4BE1}"/>
              </a:ext>
            </a:extLst>
          </p:cNvPr>
          <p:cNvGrpSpPr/>
          <p:nvPr/>
        </p:nvGrpSpPr>
        <p:grpSpPr>
          <a:xfrm>
            <a:off x="8546901" y="5268383"/>
            <a:ext cx="2733461" cy="1221577"/>
            <a:chOff x="8978701" y="679570"/>
            <a:chExt cx="2733461" cy="1221577"/>
          </a:xfrm>
        </p:grpSpPr>
        <p:sp>
          <p:nvSpPr>
            <p:cNvPr id="39" name="内容占位符 2">
              <a:extLst>
                <a:ext uri="{FF2B5EF4-FFF2-40B4-BE49-F238E27FC236}">
                  <a16:creationId xmlns:a16="http://schemas.microsoft.com/office/drawing/2014/main" id="{57126F2B-D608-1A41-B2D0-8C3F3E260B08}"/>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40" name="内容占位符 2">
              <a:extLst>
                <a:ext uri="{FF2B5EF4-FFF2-40B4-BE49-F238E27FC236}">
                  <a16:creationId xmlns:a16="http://schemas.microsoft.com/office/drawing/2014/main" id="{C79B5E6C-83D5-A94D-9E79-F02FA095E518}"/>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41" name="图片 40">
              <a:extLst>
                <a:ext uri="{FF2B5EF4-FFF2-40B4-BE49-F238E27FC236}">
                  <a16:creationId xmlns:a16="http://schemas.microsoft.com/office/drawing/2014/main" id="{31BE5E6D-1AE7-7A45-9394-71BDA84F684D}"/>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82757" y="679570"/>
              <a:ext cx="2229405" cy="921013"/>
            </a:xfrm>
            <a:prstGeom prst="rect">
              <a:avLst/>
            </a:prstGeom>
          </p:spPr>
        </p:pic>
        <p:cxnSp>
          <p:nvCxnSpPr>
            <p:cNvPr id="42" name="直线连接符 41">
              <a:extLst>
                <a:ext uri="{FF2B5EF4-FFF2-40B4-BE49-F238E27FC236}">
                  <a16:creationId xmlns:a16="http://schemas.microsoft.com/office/drawing/2014/main" id="{1A0D7002-1ACB-BD47-9529-905AA5F2A6C3}"/>
                </a:ext>
              </a:extLst>
            </p:cNvPr>
            <p:cNvCxnSpPr>
              <a:cxnSpLocks/>
            </p:cNvCxnSpPr>
            <p:nvPr/>
          </p:nvCxnSpPr>
          <p:spPr bwMode="auto">
            <a:xfrm flipV="1">
              <a:off x="9504146" y="732675"/>
              <a:ext cx="2197196" cy="832687"/>
            </a:xfrm>
            <a:prstGeom prst="line">
              <a:avLst/>
            </a:prstGeom>
            <a:noFill/>
            <a:ln w="19050" cap="flat" cmpd="sng" algn="ctr">
              <a:solidFill>
                <a:srgbClr val="91D150"/>
              </a:solidFill>
              <a:prstDash val="solid"/>
              <a:round/>
              <a:headEnd type="none" w="med" len="med"/>
              <a:tailEnd type="none" w="med" len="med"/>
            </a:ln>
            <a:effectLst/>
          </p:spPr>
        </p:cxnSp>
      </p:grpSp>
    </p:spTree>
    <p:extLst>
      <p:ext uri="{BB962C8B-B14F-4D97-AF65-F5344CB8AC3E}">
        <p14:creationId xmlns:p14="http://schemas.microsoft.com/office/powerpoint/2010/main" val="2707729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小矩阵计算</a:t>
            </a:r>
          </a:p>
        </p:txBody>
      </p:sp>
      <p:pic>
        <p:nvPicPr>
          <p:cNvPr id="3" name="图片 2">
            <a:extLst>
              <a:ext uri="{FF2B5EF4-FFF2-40B4-BE49-F238E27FC236}">
                <a16:creationId xmlns:a16="http://schemas.microsoft.com/office/drawing/2014/main" id="{B89D1919-8E8D-0E46-898F-DA874B998B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29829" y="1297929"/>
            <a:ext cx="9937104" cy="48805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07978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8B2754-2003-9744-819F-B900A3B96B53}"/>
              </a:ext>
            </a:extLst>
          </p:cNvPr>
          <p:cNvSpPr>
            <a:spLocks noGrp="1"/>
          </p:cNvSpPr>
          <p:nvPr>
            <p:ph type="title"/>
          </p:nvPr>
        </p:nvSpPr>
        <p:spPr/>
        <p:txBody>
          <a:bodyPr/>
          <a:lstStyle/>
          <a:p>
            <a:r>
              <a:rPr lang="en-US" altLang="zh-CN" dirty="0"/>
              <a:t>Why</a:t>
            </a:r>
            <a:r>
              <a:rPr lang="zh-CN" altLang="en-US" dirty="0"/>
              <a:t> </a:t>
            </a:r>
            <a:r>
              <a:rPr lang="en-US" altLang="zh-CN" dirty="0"/>
              <a:t>GPU</a:t>
            </a:r>
            <a:endParaRPr lang="zh-CN" altLang="en-US" dirty="0"/>
          </a:p>
        </p:txBody>
      </p:sp>
      <p:pic>
        <p:nvPicPr>
          <p:cNvPr id="10" name="图片 9">
            <a:extLst>
              <a:ext uri="{FF2B5EF4-FFF2-40B4-BE49-F238E27FC236}">
                <a16:creationId xmlns:a16="http://schemas.microsoft.com/office/drawing/2014/main" id="{FA269466-5624-584E-8C69-4E4445F9CB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5" name="内容占位符 4">
            <a:extLst>
              <a:ext uri="{FF2B5EF4-FFF2-40B4-BE49-F238E27FC236}">
                <a16:creationId xmlns:a16="http://schemas.microsoft.com/office/drawing/2014/main" id="{B469112F-2425-A44A-8846-B1EF23096700}"/>
              </a:ext>
            </a:extLst>
          </p:cNvPr>
          <p:cNvSpPr>
            <a:spLocks noGrp="1"/>
          </p:cNvSpPr>
          <p:nvPr>
            <p:ph sz="half" idx="1"/>
          </p:nvPr>
        </p:nvSpPr>
        <p:spPr>
          <a:xfrm>
            <a:off x="623636" y="1412776"/>
            <a:ext cx="7580265" cy="1512168"/>
          </a:xfrm>
        </p:spPr>
        <p:txBody>
          <a:bodyPr/>
          <a:lstStyle/>
          <a:p>
            <a:pPr eaLnBrk="1" latinLnBrk="1" hangingPunct="1">
              <a:lnSpc>
                <a:spcPct val="150000"/>
              </a:lnSpc>
            </a:pPr>
            <a:r>
              <a:rPr lang="zh-CN" altLang="en-US" sz="2800" dirty="0">
                <a:latin typeface="Gill Sans MT" panose="020B0502020104020203" pitchFamily="34" charset="0"/>
              </a:rPr>
              <a:t>为什么 </a:t>
            </a:r>
            <a:r>
              <a:rPr lang="en-US" altLang="zh-CN" sz="2800" dirty="0">
                <a:latin typeface="Gill Sans MT" panose="020B0502020104020203" pitchFamily="34" charset="0"/>
              </a:rPr>
              <a:t>GPU</a:t>
            </a:r>
            <a:r>
              <a:rPr lang="zh-CN" altLang="en-US" sz="2800" dirty="0">
                <a:latin typeface="Gill Sans MT" panose="020B0502020104020203" pitchFamily="34" charset="0"/>
              </a:rPr>
              <a:t> 适用于 </a:t>
            </a:r>
            <a:r>
              <a:rPr lang="en-US" altLang="zh-CN" sz="2800" dirty="0">
                <a:latin typeface="Gill Sans MT" panose="020B0502020104020203" pitchFamily="34" charset="0"/>
              </a:rPr>
              <a:t>AI</a:t>
            </a:r>
            <a:r>
              <a:rPr lang="zh-CN" altLang="en-US" sz="2800" dirty="0">
                <a:latin typeface="Gill Sans MT" panose="020B0502020104020203" pitchFamily="34" charset="0"/>
              </a:rPr>
              <a:t> 计算？</a:t>
            </a:r>
            <a:endParaRPr lang="en-US" altLang="zh-CN" sz="2800" dirty="0">
              <a:latin typeface="Gill Sans MT" panose="020B0502020104020203" pitchFamily="34" charset="0"/>
            </a:endParaRPr>
          </a:p>
          <a:p>
            <a:pPr eaLnBrk="1" latinLnBrk="1" hangingPunct="1">
              <a:lnSpc>
                <a:spcPct val="150000"/>
              </a:lnSpc>
            </a:pPr>
            <a:r>
              <a:rPr lang="zh-CN" altLang="en-US" sz="2800" dirty="0">
                <a:latin typeface="Gill Sans MT" panose="020B0502020104020203" pitchFamily="34" charset="0"/>
              </a:rPr>
              <a:t>为什么 </a:t>
            </a:r>
            <a:r>
              <a:rPr lang="en-US" altLang="zh-CN" sz="2800" dirty="0">
                <a:latin typeface="Gill Sans MT" panose="020B0502020104020203" pitchFamily="34" charset="0"/>
              </a:rPr>
              <a:t>AI</a:t>
            </a:r>
            <a:r>
              <a:rPr lang="zh-CN" altLang="en-US" sz="2800" dirty="0">
                <a:latin typeface="Gill Sans MT" panose="020B0502020104020203" pitchFamily="34" charset="0"/>
              </a:rPr>
              <a:t> 训练使用 </a:t>
            </a:r>
            <a:r>
              <a:rPr lang="en-US" altLang="zh-CN" sz="2800" dirty="0">
                <a:latin typeface="Gill Sans MT" panose="020B0502020104020203" pitchFamily="34" charset="0"/>
              </a:rPr>
              <a:t>GPU</a:t>
            </a:r>
            <a:r>
              <a:rPr lang="zh-CN" altLang="en-US" sz="2800" dirty="0">
                <a:latin typeface="Gill Sans MT" panose="020B0502020104020203" pitchFamily="34" charset="0"/>
              </a:rPr>
              <a:t> 而不是 </a:t>
            </a:r>
            <a:r>
              <a:rPr lang="en-US" altLang="zh-CN" sz="2800" dirty="0">
                <a:latin typeface="Gill Sans MT" panose="020B0502020104020203" pitchFamily="34" charset="0"/>
              </a:rPr>
              <a:t>CPU</a:t>
            </a:r>
            <a:r>
              <a:rPr lang="zh-CN" altLang="en-US" sz="2800" dirty="0">
                <a:latin typeface="Gill Sans MT" panose="020B0502020104020203" pitchFamily="34" charset="0"/>
              </a:rPr>
              <a:t>？</a:t>
            </a:r>
            <a:endParaRPr lang="en-US" altLang="zh-CN" sz="2800" dirty="0">
              <a:latin typeface="Gill Sans MT" panose="020B0502020104020203" pitchFamily="34" charset="0"/>
            </a:endParaRPr>
          </a:p>
        </p:txBody>
      </p:sp>
      <p:sp>
        <p:nvSpPr>
          <p:cNvPr id="6" name="内容占位符 4">
            <a:extLst>
              <a:ext uri="{FF2B5EF4-FFF2-40B4-BE49-F238E27FC236}">
                <a16:creationId xmlns:a16="http://schemas.microsoft.com/office/drawing/2014/main" id="{41CD92CA-FEA0-AB48-802F-89649316CA8B}"/>
              </a:ext>
            </a:extLst>
          </p:cNvPr>
          <p:cNvSpPr txBox="1">
            <a:spLocks/>
          </p:cNvSpPr>
          <p:nvPr/>
        </p:nvSpPr>
        <p:spPr>
          <a:xfrm>
            <a:off x="623636" y="3429000"/>
            <a:ext cx="7580265" cy="216024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eaLnBrk="1" latinLnBrk="1" hangingPunct="1">
              <a:lnSpc>
                <a:spcPct val="150000"/>
              </a:lnSpc>
            </a:pPr>
            <a:r>
              <a:rPr lang="zh-CN" altLang="en-US" sz="2800" dirty="0">
                <a:latin typeface="Gill Sans MT" panose="020B0502020104020203" pitchFamily="34" charset="0"/>
              </a:rPr>
              <a:t>通过超配的线程 </a:t>
            </a:r>
            <a:r>
              <a:rPr lang="en-US" altLang="zh-CN" sz="2800" dirty="0">
                <a:latin typeface="Gill Sans MT" panose="020B0502020104020203" pitchFamily="34" charset="0"/>
              </a:rPr>
              <a:t>Threads</a:t>
            </a:r>
            <a:r>
              <a:rPr lang="zh-CN" altLang="en-US" sz="2800" dirty="0">
                <a:latin typeface="Gill Sans MT" panose="020B0502020104020203" pitchFamily="34" charset="0"/>
              </a:rPr>
              <a:t> 来掩盖时延，多级的缓存平衡计算和带宽的</a:t>
            </a:r>
            <a:r>
              <a:rPr lang="en-US" altLang="zh-CN" sz="2800" dirty="0">
                <a:latin typeface="Gill Sans MT" panose="020B0502020104020203" pitchFamily="34" charset="0"/>
              </a:rPr>
              <a:t>GAP</a:t>
            </a:r>
            <a:r>
              <a:rPr lang="zh-CN" altLang="en-US" sz="2800" dirty="0">
                <a:latin typeface="Gill Sans MT" panose="020B0502020104020203" pitchFamily="34" charset="0"/>
              </a:rPr>
              <a:t>，提出 </a:t>
            </a:r>
            <a:r>
              <a:rPr lang="en-US" altLang="zh-CN" sz="2800" dirty="0">
                <a:latin typeface="Gill Sans MT" panose="020B0502020104020203" pitchFamily="34" charset="0"/>
              </a:rPr>
              <a:t>Tensor</a:t>
            </a:r>
            <a:r>
              <a:rPr lang="zh-CN" altLang="en-US" sz="2800" dirty="0">
                <a:latin typeface="Gill Sans MT" panose="020B0502020104020203" pitchFamily="34" charset="0"/>
              </a:rPr>
              <a:t> </a:t>
            </a:r>
            <a:r>
              <a:rPr lang="en-US" altLang="zh-CN" sz="2800" dirty="0">
                <a:latin typeface="Gill Sans MT" panose="020B0502020104020203" pitchFamily="34" charset="0"/>
              </a:rPr>
              <a:t>Core</a:t>
            </a:r>
            <a:r>
              <a:rPr lang="zh-CN" altLang="en-US" sz="2800" dirty="0">
                <a:latin typeface="Gill Sans MT" panose="020B0502020104020203" pitchFamily="34" charset="0"/>
              </a:rPr>
              <a:t>来增加峰值算力</a:t>
            </a:r>
            <a:endParaRPr lang="en-US" altLang="zh-CN" sz="2800" dirty="0">
              <a:latin typeface="Gill Sans MT" panose="020B0502020104020203" pitchFamily="34" charset="0"/>
            </a:endParaRPr>
          </a:p>
        </p:txBody>
      </p:sp>
    </p:spTree>
    <p:extLst>
      <p:ext uri="{BB962C8B-B14F-4D97-AF65-F5344CB8AC3E}">
        <p14:creationId xmlns:p14="http://schemas.microsoft.com/office/powerpoint/2010/main" val="2569626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12776"/>
            <a:ext cx="4761656" cy="4392488"/>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209878"/>
            <a:ext cx="4761656" cy="488341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GPU</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AI</a:t>
            </a:r>
            <a:r>
              <a:rPr lang="zh-CN" altLang="en-US" sz="2400" dirty="0">
                <a:solidFill>
                  <a:srgbClr val="91D150"/>
                </a:solidFill>
                <a:latin typeface="Gill Sans MT" panose="020B0502020104020203" pitchFamily="34" charset="0"/>
              </a:rPr>
              <a:t>编程本质</a:t>
            </a:r>
            <a:endParaRPr lang="en-US" altLang="zh-CN" sz="2800" b="1" dirty="0">
              <a:solidFill>
                <a:srgbClr val="91D150"/>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C5599A-AC68-A54C-BB94-69B3E060FE68}"/>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Reference</a:t>
            </a:r>
            <a:endParaRPr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A6B81ECC-BE56-6A49-BD3F-787EC73367B1}"/>
              </a:ext>
            </a:extLst>
          </p:cNvPr>
          <p:cNvSpPr>
            <a:spLocks noGrp="1"/>
          </p:cNvSpPr>
          <p:nvPr>
            <p:ph sz="half" idx="1"/>
          </p:nvPr>
        </p:nvSpPr>
        <p:spPr/>
        <p:txBody>
          <a:bodyPr/>
          <a:lstStyle/>
          <a:p>
            <a:r>
              <a:rPr lang="en-US" altLang="zh-CN" sz="1200" dirty="0">
                <a:latin typeface="Gill Sans MT" panose="020B0502020104020203" pitchFamily="34" charset="0"/>
                <a:hlinkClick r:id="rId2"/>
              </a:rPr>
              <a:t>https://www.techtarget.com/searchvirtualdesktop/definition/GPU-graphics-processing-unit</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3"/>
              </a:rPr>
              <a:t>https://www.techtarget.com/searchvirtualdesktop/definition/GPU-graphics-processing-unit#:~:text=GPUs%20work%20by%20using%20a,%2C%20high%2Dquality%20graphics%20rendering</a:t>
            </a:r>
            <a:r>
              <a:rPr lang="en-US" altLang="zh-CN" sz="1200" dirty="0">
                <a:latin typeface="Gill Sans MT" panose="020B0502020104020203" pitchFamily="34" charset="0"/>
              </a:rPr>
              <a:t>.</a:t>
            </a:r>
          </a:p>
          <a:p>
            <a:r>
              <a:rPr lang="en-US" altLang="zh-CN" sz="1200" dirty="0">
                <a:latin typeface="Gill Sans MT" panose="020B0502020104020203" pitchFamily="34" charset="0"/>
                <a:hlinkClick r:id="rId4"/>
              </a:rPr>
              <a:t>https://computer.howstuffworks.com/graphics-card.htm</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5"/>
              </a:rPr>
              <a:t>https://www.cs.cmu.edu/afs/cs/academic/class/15462-f11/www/lec_slides/lec19.pdf</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6"/>
              </a:rPr>
              <a:t>https://www.intel.com/content/www/us/en/products/docs/processors/what-is-a-gpu.html</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7"/>
              </a:rPr>
              <a:t>https://www.investopedia.com/terms/g/graphics-processing-unit-gpu.asp</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8"/>
              </a:rPr>
              <a:t>https://www.youtube.com/watch?v=0_TN845dxUU</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9"/>
              </a:rPr>
              <a:t>https://www.youtube.com/watch?v=nEMzIwzmJT8</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0"/>
              </a:rPr>
              <a:t>https://www.heavy.ai/technical-glossary/cpu-vs-gpu</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 action="ppaction://noaction"/>
              </a:rPr>
              <a:t>https://www.youtube.com/watch?v=3l10o0DYJXg</a:t>
            </a:r>
          </a:p>
          <a:p>
            <a:r>
              <a:rPr lang="en-US" altLang="zh-CN" sz="1200" dirty="0">
                <a:latin typeface="Gill Sans MT" panose="020B0502020104020203" pitchFamily="34" charset="0"/>
                <a:hlinkClick r:id="" action="ppaction://noaction"/>
              </a:rPr>
              <a:t>https://www.youtube.com/watch?v=658n_Ym8dkk</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1"/>
              </a:rPr>
              <a:t>https://www.youtube.com/watch?v=5BiAlaFGCoE</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2"/>
              </a:rPr>
              <a:t>https://www.youtube.com/watch?v=bZdxcHEM-uc</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1043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a:t>
            </a: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编程本质</a:t>
            </a:r>
          </a:p>
          <a:p>
            <a:pPr lvl="1"/>
            <a:r>
              <a:rPr lang="en-US" altLang="zh-CN" sz="2400" dirty="0">
                <a:solidFill>
                  <a:srgbClr val="374154"/>
                </a:solidFill>
                <a:latin typeface="Gill Sans MT" panose="020B0502020104020203" pitchFamily="34" charset="0"/>
              </a:rPr>
              <a:t>Convolutional computation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卷积计算</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GPU Thread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hierarchical</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线程分级</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Relation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of</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Thread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计算模式和线程关系</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Algorithmic</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efficiency</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矩阵乘的算力利用率</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线程机制</a:t>
            </a:r>
          </a:p>
        </p:txBody>
      </p:sp>
      <p:pic>
        <p:nvPicPr>
          <p:cNvPr id="5" name="图片 4">
            <a:extLst>
              <a:ext uri="{FF2B5EF4-FFF2-40B4-BE49-F238E27FC236}">
                <a16:creationId xmlns:a16="http://schemas.microsoft.com/office/drawing/2014/main" id="{BD2A68A7-EE7F-A74D-B468-C886C85AA5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1757" y="1258405"/>
            <a:ext cx="3886020" cy="4499974"/>
          </a:xfrm>
          <a:prstGeom prst="rect">
            <a:avLst/>
          </a:prstGeom>
        </p:spPr>
      </p:pic>
      <p:grpSp>
        <p:nvGrpSpPr>
          <p:cNvPr id="6" name="组合 5">
            <a:extLst>
              <a:ext uri="{FF2B5EF4-FFF2-40B4-BE49-F238E27FC236}">
                <a16:creationId xmlns:a16="http://schemas.microsoft.com/office/drawing/2014/main" id="{B21A6288-B827-2146-8D68-081725F38C69}"/>
              </a:ext>
            </a:extLst>
          </p:cNvPr>
          <p:cNvGrpSpPr/>
          <p:nvPr/>
        </p:nvGrpSpPr>
        <p:grpSpPr>
          <a:xfrm>
            <a:off x="5350214" y="1196752"/>
            <a:ext cx="6650686" cy="4561628"/>
            <a:chOff x="4010149" y="1268760"/>
            <a:chExt cx="7054647" cy="4838700"/>
          </a:xfrm>
        </p:grpSpPr>
        <p:pic>
          <p:nvPicPr>
            <p:cNvPr id="7" name="图片 6">
              <a:extLst>
                <a:ext uri="{FF2B5EF4-FFF2-40B4-BE49-F238E27FC236}">
                  <a16:creationId xmlns:a16="http://schemas.microsoft.com/office/drawing/2014/main" id="{DFDBEFE8-D196-FE4B-8CA7-565A30304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10149" y="1268760"/>
              <a:ext cx="4032448" cy="4838700"/>
            </a:xfrm>
            <a:prstGeom prst="rect">
              <a:avLst/>
            </a:prstGeom>
          </p:spPr>
        </p:pic>
        <p:sp>
          <p:nvSpPr>
            <p:cNvPr id="8" name="内容占位符 2">
              <a:extLst>
                <a:ext uri="{FF2B5EF4-FFF2-40B4-BE49-F238E27FC236}">
                  <a16:creationId xmlns:a16="http://schemas.microsoft.com/office/drawing/2014/main" id="{E206BF34-CD08-1E44-BCBF-AB376F68B4DB}"/>
                </a:ext>
              </a:extLst>
            </p:cNvPr>
            <p:cNvSpPr txBox="1">
              <a:spLocks/>
            </p:cNvSpPr>
            <p:nvPr/>
          </p:nvSpPr>
          <p:spPr>
            <a:xfrm>
              <a:off x="8186613" y="1916832"/>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warps/SM</a:t>
              </a:r>
            </a:p>
          </p:txBody>
        </p:sp>
        <p:sp>
          <p:nvSpPr>
            <p:cNvPr id="9" name="内容占位符 2">
              <a:extLst>
                <a:ext uri="{FF2B5EF4-FFF2-40B4-BE49-F238E27FC236}">
                  <a16:creationId xmlns:a16="http://schemas.microsoft.com/office/drawing/2014/main" id="{36AE9055-A30D-5440-95CD-85E19B105FD1}"/>
                </a:ext>
              </a:extLst>
            </p:cNvPr>
            <p:cNvSpPr txBox="1">
              <a:spLocks/>
            </p:cNvSpPr>
            <p:nvPr/>
          </p:nvSpPr>
          <p:spPr>
            <a:xfrm>
              <a:off x="8186613" y="2564904"/>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4x</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concurrent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exec</a:t>
              </a:r>
              <a:r>
                <a:rPr kumimoji="1" lang="zh-CN" altLang="en-US" sz="1800" dirty="0">
                  <a:latin typeface="Gill Sans MT" panose="020B0502020104020203" pitchFamily="34" charset="0"/>
                </a:rPr>
                <a:t> </a:t>
              </a:r>
              <a:endParaRPr kumimoji="1" lang="en-US" altLang="zh-CN" sz="1800" dirty="0">
                <a:latin typeface="Gill Sans MT" panose="020B0502020104020203" pitchFamily="34" charset="0"/>
              </a:endParaRPr>
            </a:p>
          </p:txBody>
        </p:sp>
        <p:sp>
          <p:nvSpPr>
            <p:cNvPr id="10" name="内容占位符 2">
              <a:extLst>
                <a:ext uri="{FF2B5EF4-FFF2-40B4-BE49-F238E27FC236}">
                  <a16:creationId xmlns:a16="http://schemas.microsoft.com/office/drawing/2014/main" id="{A131C54A-04FF-8A40-B94F-6EB86DC27E60}"/>
                </a:ext>
              </a:extLst>
            </p:cNvPr>
            <p:cNvSpPr txBox="1">
              <a:spLocks/>
            </p:cNvSpPr>
            <p:nvPr/>
          </p:nvSpPr>
          <p:spPr>
            <a:xfrm>
              <a:off x="8186613" y="3024631"/>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64k</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4-byte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registers</a:t>
              </a:r>
            </a:p>
          </p:txBody>
        </p:sp>
        <p:sp>
          <p:nvSpPr>
            <p:cNvPr id="11" name="内容占位符 2">
              <a:extLst>
                <a:ext uri="{FF2B5EF4-FFF2-40B4-BE49-F238E27FC236}">
                  <a16:creationId xmlns:a16="http://schemas.microsoft.com/office/drawing/2014/main" id="{9A160ED3-B752-C34D-AE47-9AE1B94FACD3}"/>
                </a:ext>
              </a:extLst>
            </p:cNvPr>
            <p:cNvSpPr txBox="1">
              <a:spLocks/>
            </p:cNvSpPr>
            <p:nvPr/>
          </p:nvSpPr>
          <p:spPr>
            <a:xfrm>
              <a:off x="8186613" y="5301208"/>
              <a:ext cx="2878183"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192KB</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L1/shared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memory</a:t>
              </a:r>
            </a:p>
            <a:p>
              <a:pPr marL="0" indent="0">
                <a:lnSpc>
                  <a:spcPct val="100000"/>
                </a:lnSpc>
                <a:buNone/>
              </a:pPr>
              <a:r>
                <a:rPr kumimoji="1" lang="en-US" altLang="zh-CN" sz="1800" dirty="0">
                  <a:latin typeface="Gill Sans MT" panose="020B0502020104020203" pitchFamily="34" charset="0"/>
                </a:rPr>
                <a:t>(configurable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split)</a:t>
              </a:r>
            </a:p>
          </p:txBody>
        </p:sp>
      </p:grpSp>
      <p:cxnSp>
        <p:nvCxnSpPr>
          <p:cNvPr id="12" name="直线连接符 11">
            <a:extLst>
              <a:ext uri="{FF2B5EF4-FFF2-40B4-BE49-F238E27FC236}">
                <a16:creationId xmlns:a16="http://schemas.microsoft.com/office/drawing/2014/main" id="{1ADD1C93-21B1-EF46-B507-3551E2404CF9}"/>
              </a:ext>
            </a:extLst>
          </p:cNvPr>
          <p:cNvCxnSpPr>
            <a:cxnSpLocks/>
          </p:cNvCxnSpPr>
          <p:nvPr/>
        </p:nvCxnSpPr>
        <p:spPr bwMode="auto">
          <a:xfrm flipV="1">
            <a:off x="3724769" y="1587321"/>
            <a:ext cx="1725540" cy="108562"/>
          </a:xfrm>
          <a:prstGeom prst="line">
            <a:avLst/>
          </a:prstGeom>
          <a:noFill/>
          <a:ln w="19050" cap="flat" cmpd="sng" algn="ctr">
            <a:solidFill>
              <a:srgbClr val="91D150"/>
            </a:solidFill>
            <a:prstDash val="solid"/>
            <a:round/>
            <a:headEnd type="oval" w="med" len="med"/>
            <a:tailEnd type="oval" w="med" len="med"/>
          </a:ln>
          <a:effectLst/>
        </p:spPr>
      </p:cxnSp>
      <p:cxnSp>
        <p:nvCxnSpPr>
          <p:cNvPr id="18" name="直线连接符 17">
            <a:extLst>
              <a:ext uri="{FF2B5EF4-FFF2-40B4-BE49-F238E27FC236}">
                <a16:creationId xmlns:a16="http://schemas.microsoft.com/office/drawing/2014/main" id="{34E0364F-0194-B74E-968E-1F89DDCB0D44}"/>
              </a:ext>
            </a:extLst>
          </p:cNvPr>
          <p:cNvCxnSpPr>
            <a:cxnSpLocks/>
          </p:cNvCxnSpPr>
          <p:nvPr/>
        </p:nvCxnSpPr>
        <p:spPr bwMode="auto">
          <a:xfrm>
            <a:off x="3724769" y="2830474"/>
            <a:ext cx="1725540" cy="2927905"/>
          </a:xfrm>
          <a:prstGeom prst="line">
            <a:avLst/>
          </a:prstGeom>
          <a:noFill/>
          <a:ln w="19050" cap="flat" cmpd="sng" algn="ctr">
            <a:solidFill>
              <a:srgbClr val="91D150"/>
            </a:solidFill>
            <a:prstDash val="solid"/>
            <a:round/>
            <a:headEnd type="oval" w="med" len="med"/>
            <a:tailEnd type="oval" w="med" len="med"/>
          </a:ln>
          <a:effectLst/>
        </p:spPr>
      </p:cxnSp>
      <p:sp>
        <p:nvSpPr>
          <p:cNvPr id="22" name="内容占位符 2">
            <a:extLst>
              <a:ext uri="{FF2B5EF4-FFF2-40B4-BE49-F238E27FC236}">
                <a16:creationId xmlns:a16="http://schemas.microsoft.com/office/drawing/2014/main" id="{77EE33FA-9148-4D41-A51A-3FE85B9F5BD9}"/>
              </a:ext>
            </a:extLst>
          </p:cNvPr>
          <p:cNvSpPr txBox="1">
            <a:spLocks/>
          </p:cNvSpPr>
          <p:nvPr/>
        </p:nvSpPr>
        <p:spPr>
          <a:xfrm>
            <a:off x="2133629" y="5949280"/>
            <a:ext cx="7378168"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GPU</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runs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threads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of</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32</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each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known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warp</a:t>
            </a:r>
          </a:p>
        </p:txBody>
      </p:sp>
    </p:spTree>
    <p:extLst>
      <p:ext uri="{BB962C8B-B14F-4D97-AF65-F5344CB8AC3E}">
        <p14:creationId xmlns:p14="http://schemas.microsoft.com/office/powerpoint/2010/main" val="113245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CPU/GPU</a:t>
            </a:r>
            <a:r>
              <a:rPr lang="zh-CN" altLang="en-US" dirty="0"/>
              <a:t> 并行才是本质</a:t>
            </a:r>
          </a:p>
        </p:txBody>
      </p:sp>
      <p:pic>
        <p:nvPicPr>
          <p:cNvPr id="5" name="图片 4">
            <a:extLst>
              <a:ext uri="{FF2B5EF4-FFF2-40B4-BE49-F238E27FC236}">
                <a16:creationId xmlns:a16="http://schemas.microsoft.com/office/drawing/2014/main" id="{2CDCA86A-2553-D34D-B99A-BDE0B017C5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9773" y="3941541"/>
            <a:ext cx="2160000" cy="2295771"/>
          </a:xfrm>
          <a:prstGeom prst="rect">
            <a:avLst/>
          </a:prstGeom>
        </p:spPr>
      </p:pic>
      <p:pic>
        <p:nvPicPr>
          <p:cNvPr id="6" name="图片 5">
            <a:extLst>
              <a:ext uri="{FF2B5EF4-FFF2-40B4-BE49-F238E27FC236}">
                <a16:creationId xmlns:a16="http://schemas.microsoft.com/office/drawing/2014/main" id="{E12DFED1-CC2D-7348-991E-0F804116C6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5813" y="1340768"/>
            <a:ext cx="2160000" cy="2171676"/>
          </a:xfrm>
          <a:prstGeom prst="rect">
            <a:avLst/>
          </a:prstGeom>
        </p:spPr>
      </p:pic>
      <p:cxnSp>
        <p:nvCxnSpPr>
          <p:cNvPr id="7" name="直线连接符 6">
            <a:extLst>
              <a:ext uri="{FF2B5EF4-FFF2-40B4-BE49-F238E27FC236}">
                <a16:creationId xmlns:a16="http://schemas.microsoft.com/office/drawing/2014/main" id="{DE9EE2ED-2D6C-874A-8721-39E680E817F5}"/>
              </a:ext>
            </a:extLst>
          </p:cNvPr>
          <p:cNvCxnSpPr>
            <a:cxnSpLocks/>
          </p:cNvCxnSpPr>
          <p:nvPr/>
        </p:nvCxnSpPr>
        <p:spPr bwMode="auto">
          <a:xfrm>
            <a:off x="949809" y="3717032"/>
            <a:ext cx="10297144" cy="0"/>
          </a:xfrm>
          <a:prstGeom prst="line">
            <a:avLst/>
          </a:prstGeom>
          <a:noFill/>
          <a:ln w="28575" cap="flat" cmpd="sng" algn="ctr">
            <a:solidFill>
              <a:srgbClr val="91D150"/>
            </a:solidFill>
            <a:prstDash val="solid"/>
            <a:round/>
            <a:headEnd type="none" w="med" len="med"/>
            <a:tailEnd type="triangle" w="med" len="med"/>
          </a:ln>
          <a:effectLst/>
        </p:spPr>
      </p:cxnSp>
      <p:sp>
        <p:nvSpPr>
          <p:cNvPr id="9" name="内容占位符 2">
            <a:extLst>
              <a:ext uri="{FF2B5EF4-FFF2-40B4-BE49-F238E27FC236}">
                <a16:creationId xmlns:a16="http://schemas.microsoft.com/office/drawing/2014/main" id="{CEA43E60-8FBE-E045-83E9-E83566727E8E}"/>
              </a:ext>
            </a:extLst>
          </p:cNvPr>
          <p:cNvSpPr txBox="1">
            <a:spLocks/>
          </p:cNvSpPr>
          <p:nvPr/>
        </p:nvSpPr>
        <p:spPr>
          <a:xfrm>
            <a:off x="10540852" y="3222734"/>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Time</a:t>
            </a:r>
          </a:p>
        </p:txBody>
      </p:sp>
      <p:sp>
        <p:nvSpPr>
          <p:cNvPr id="10" name="右箭头 9">
            <a:extLst>
              <a:ext uri="{FF2B5EF4-FFF2-40B4-BE49-F238E27FC236}">
                <a16:creationId xmlns:a16="http://schemas.microsoft.com/office/drawing/2014/main" id="{7C73A91D-A066-C64B-9346-7B4DB3E0952A}"/>
              </a:ext>
            </a:extLst>
          </p:cNvPr>
          <p:cNvSpPr/>
          <p:nvPr/>
        </p:nvSpPr>
        <p:spPr bwMode="auto">
          <a:xfrm>
            <a:off x="3362078" y="4712241"/>
            <a:ext cx="1080120" cy="732967"/>
          </a:xfrm>
          <a:prstGeom prst="rightArrow">
            <a:avLst>
              <a:gd name="adj1" fmla="val 46957"/>
              <a:gd name="adj2" fmla="val 50000"/>
            </a:avLst>
          </a:prstGeom>
          <a:solidFill>
            <a:srgbClr val="2989D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1" name="右箭头 10">
            <a:extLst>
              <a:ext uri="{FF2B5EF4-FFF2-40B4-BE49-F238E27FC236}">
                <a16:creationId xmlns:a16="http://schemas.microsoft.com/office/drawing/2014/main" id="{93275E12-5AB7-1A40-A138-B2406DB6089A}"/>
              </a:ext>
            </a:extLst>
          </p:cNvPr>
          <p:cNvSpPr/>
          <p:nvPr/>
        </p:nvSpPr>
        <p:spPr bwMode="auto">
          <a:xfrm>
            <a:off x="336207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右箭头 11">
            <a:extLst>
              <a:ext uri="{FF2B5EF4-FFF2-40B4-BE49-F238E27FC236}">
                <a16:creationId xmlns:a16="http://schemas.microsoft.com/office/drawing/2014/main" id="{B11F9ACA-E045-F143-9E30-0D59677A1622}"/>
              </a:ext>
            </a:extLst>
          </p:cNvPr>
          <p:cNvSpPr/>
          <p:nvPr/>
        </p:nvSpPr>
        <p:spPr bwMode="auto">
          <a:xfrm>
            <a:off x="458541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右箭头 12">
            <a:extLst>
              <a:ext uri="{FF2B5EF4-FFF2-40B4-BE49-F238E27FC236}">
                <a16:creationId xmlns:a16="http://schemas.microsoft.com/office/drawing/2014/main" id="{B59AA7CD-ECBB-C547-8EFB-09BAC3FF89E0}"/>
              </a:ext>
            </a:extLst>
          </p:cNvPr>
          <p:cNvSpPr/>
          <p:nvPr/>
        </p:nvSpPr>
        <p:spPr bwMode="auto">
          <a:xfrm>
            <a:off x="580875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4" name="右箭头 13">
            <a:extLst>
              <a:ext uri="{FF2B5EF4-FFF2-40B4-BE49-F238E27FC236}">
                <a16:creationId xmlns:a16="http://schemas.microsoft.com/office/drawing/2014/main" id="{F29A2235-F52E-FF45-9DE9-A58732CBE24D}"/>
              </a:ext>
            </a:extLst>
          </p:cNvPr>
          <p:cNvSpPr/>
          <p:nvPr/>
        </p:nvSpPr>
        <p:spPr bwMode="auto">
          <a:xfrm>
            <a:off x="703209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16915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卷积计算</a:t>
            </a:r>
          </a:p>
        </p:txBody>
      </p:sp>
    </p:spTree>
    <p:extLst>
      <p:ext uri="{BB962C8B-B14F-4D97-AF65-F5344CB8AC3E}">
        <p14:creationId xmlns:p14="http://schemas.microsoft.com/office/powerpoint/2010/main" val="2949427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CF8D997D-6BB9-D84B-8909-F2E3C727611B}"/>
              </a:ext>
            </a:extLst>
          </p:cNvPr>
          <p:cNvSpPr>
            <a:spLocks noGrp="1"/>
          </p:cNvSpPr>
          <p:nvPr>
            <p:ph type="title"/>
          </p:nvPr>
        </p:nvSpPr>
        <p:spPr/>
        <p:txBody>
          <a:bodyPr/>
          <a:lstStyle/>
          <a:p>
            <a:r>
              <a:rPr lang="zh-CN" altLang="en-US" dirty="0"/>
              <a:t>卷积通用过程</a:t>
            </a:r>
          </a:p>
        </p:txBody>
      </p:sp>
      <p:sp>
        <p:nvSpPr>
          <p:cNvPr id="12" name="内容占位符 11">
            <a:extLst>
              <a:ext uri="{FF2B5EF4-FFF2-40B4-BE49-F238E27FC236}">
                <a16:creationId xmlns:a16="http://schemas.microsoft.com/office/drawing/2014/main" id="{AB293DBF-7EC6-C846-AE1C-4547DD1C4774}"/>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ea typeface="Microsoft YaHei" panose="020B0503020204020204" pitchFamily="34" charset="-122"/>
              </a:rPr>
              <a:t>图像卷积正常的三通道卷积，输入维度为</a:t>
            </a:r>
            <a:r>
              <a:rPr lang="en-US" altLang="zh-CN" dirty="0">
                <a:latin typeface="Gill Sans MT" panose="020B0502020104020203" pitchFamily="34" charset="0"/>
                <a:ea typeface="Microsoft YaHei" panose="020B0503020204020204" pitchFamily="34" charset="-122"/>
              </a:rPr>
              <a:t>3</a:t>
            </a:r>
            <a:r>
              <a:rPr lang="zh-CN" altLang="en-US" dirty="0">
                <a:latin typeface="Gill Sans MT" panose="020B0502020104020203" pitchFamily="34" charset="0"/>
                <a:ea typeface="Microsoft YaHei" panose="020B0503020204020204" pitchFamily="34" charset="-122"/>
              </a:rPr>
              <a:t>维（</a:t>
            </a:r>
            <a:r>
              <a:rPr lang="en-US" altLang="zh-CN" dirty="0">
                <a:latin typeface="Gill Sans MT" panose="020B0502020104020203" pitchFamily="34" charset="0"/>
                <a:ea typeface="Microsoft YaHei" panose="020B0503020204020204" pitchFamily="34" charset="-122"/>
              </a:rPr>
              <a:t>H,</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W,</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3</a:t>
            </a:r>
            <a:r>
              <a:rPr lang="zh-CN" altLang="en-US" dirty="0">
                <a:latin typeface="Gill Sans MT" panose="020B0502020104020203" pitchFamily="34" charset="0"/>
                <a:ea typeface="Microsoft YaHei" panose="020B0503020204020204" pitchFamily="34" charset="-122"/>
              </a:rPr>
              <a:t>），卷积核维度为（</a:t>
            </a:r>
            <a:r>
              <a:rPr lang="en-US" altLang="zh-CN" dirty="0">
                <a:latin typeface="Gill Sans MT" panose="020B0502020104020203" pitchFamily="34" charset="0"/>
                <a:ea typeface="Microsoft YaHei" panose="020B0503020204020204" pitchFamily="34" charset="-122"/>
              </a:rPr>
              <a:t>N,</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C,</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KH,</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KW</a:t>
            </a:r>
            <a:r>
              <a:rPr lang="zh-CN" altLang="en-US" dirty="0">
                <a:latin typeface="Gill Sans MT" panose="020B0502020104020203" pitchFamily="34" charset="0"/>
                <a:ea typeface="Microsoft YaHei" panose="020B0503020204020204" pitchFamily="34" charset="-122"/>
              </a:rPr>
              <a:t>），输出维度为（</a:t>
            </a:r>
            <a:r>
              <a:rPr lang="en-US" altLang="zh-CN" dirty="0">
                <a:latin typeface="Gill Sans MT" panose="020B0502020104020203" pitchFamily="34" charset="0"/>
                <a:ea typeface="Microsoft YaHei" panose="020B0503020204020204" pitchFamily="34" charset="-122"/>
              </a:rPr>
              <a:t>N,</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H,</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W</a:t>
            </a:r>
            <a:r>
              <a:rPr lang="zh-CN" altLang="en-US" dirty="0">
                <a:latin typeface="Gill Sans MT" panose="020B0502020104020203" pitchFamily="34" charset="0"/>
                <a:ea typeface="Microsoft YaHei" panose="020B0503020204020204" pitchFamily="34" charset="-122"/>
              </a:rPr>
              <a:t>）。卷积的一般计算方式为：</a:t>
            </a:r>
          </a:p>
        </p:txBody>
      </p:sp>
      <p:pic>
        <p:nvPicPr>
          <p:cNvPr id="5" name="图片 4">
            <a:extLst>
              <a:ext uri="{FF2B5EF4-FFF2-40B4-BE49-F238E27FC236}">
                <a16:creationId xmlns:a16="http://schemas.microsoft.com/office/drawing/2014/main" id="{030F384A-1257-A54E-BE08-3E93D726B9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3472" y="2996952"/>
            <a:ext cx="10609817" cy="2533688"/>
          </a:xfrm>
          <a:prstGeom prst="rect">
            <a:avLst/>
          </a:prstGeom>
        </p:spPr>
      </p:pic>
    </p:spTree>
    <p:extLst>
      <p:ext uri="{BB962C8B-B14F-4D97-AF65-F5344CB8AC3E}">
        <p14:creationId xmlns:p14="http://schemas.microsoft.com/office/powerpoint/2010/main" val="871708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32495</TotalTime>
  <Words>1811</Words>
  <Application>Microsoft Macintosh PowerPoint</Application>
  <PresentationFormat>自定义</PresentationFormat>
  <Paragraphs>319</Paragraphs>
  <Slides>41</Slides>
  <Notes>1</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41</vt:i4>
      </vt:variant>
    </vt:vector>
  </HeadingPairs>
  <TitlesOfParts>
    <vt:vector size="63"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AI 芯片</vt:lpstr>
      <vt:lpstr>NVIDIA GPU架构发展</vt:lpstr>
      <vt:lpstr>Why GPU</vt:lpstr>
      <vt:lpstr>PowerPoint 演示文稿</vt:lpstr>
      <vt:lpstr>PowerPoint 演示文稿</vt:lpstr>
      <vt:lpstr>GPU 线程机制</vt:lpstr>
      <vt:lpstr>CPU/GPU 并行才是本质</vt:lpstr>
      <vt:lpstr>PowerPoint 演示文稿</vt:lpstr>
      <vt:lpstr>卷积通用过程</vt:lpstr>
      <vt:lpstr>卷积通用过程</vt:lpstr>
      <vt:lpstr>Img2col 算法过程</vt:lpstr>
      <vt:lpstr>Img2col 算法过程</vt:lpstr>
      <vt:lpstr>Img2col 算法过程</vt:lpstr>
      <vt:lpstr>Img2col 算法过程</vt:lpstr>
      <vt:lpstr>PowerPoint 演示文稿</vt:lpstr>
      <vt:lpstr>AI 计算模式与线程的关系</vt:lpstr>
      <vt:lpstr>线程分层执行</vt:lpstr>
      <vt:lpstr>线程分层执行</vt:lpstr>
      <vt:lpstr>并行提升整体计算强度</vt:lpstr>
      <vt:lpstr>PowerPoint 演示文稿</vt:lpstr>
      <vt:lpstr>矩阵乘 MM 计算</vt:lpstr>
      <vt:lpstr>矩阵乘 MM 计算</vt:lpstr>
      <vt:lpstr>计算强度与矩阵乘的关系</vt:lpstr>
      <vt:lpstr>PowerPoint 演示文稿</vt:lpstr>
      <vt:lpstr>矩阵乘 MM 计算利用率</vt:lpstr>
      <vt:lpstr>矩阵乘 MM 计算利用率</vt:lpstr>
      <vt:lpstr>小矩阵计算</vt:lpstr>
      <vt:lpstr>小矩阵计算</vt:lpstr>
      <vt:lpstr>PowerPoint 演示文稿</vt:lpstr>
      <vt:lpstr>你真的在乎算力？</vt:lpstr>
      <vt:lpstr>内存、带宽、时延</vt:lpstr>
      <vt:lpstr>读取数据与计算的计算换算</vt:lpstr>
      <vt:lpstr>AX+Y 计算 DEMO</vt:lpstr>
      <vt:lpstr>GPU 线程机制</vt:lpstr>
      <vt:lpstr>AI 计算模式与线程的关系</vt:lpstr>
      <vt:lpstr>线程分层执行</vt:lpstr>
      <vt:lpstr>并行提升整体计算强度</vt:lpstr>
      <vt:lpstr>小矩阵计算</vt:lpstr>
      <vt:lpstr>Why GPU</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5276</cp:revision>
  <dcterms:created xsi:type="dcterms:W3CDTF">2015-01-14T10:38:57Z</dcterms:created>
  <dcterms:modified xsi:type="dcterms:W3CDTF">2023-04-16T12:04:13Z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